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4610"/>
  </p:normalViewPr>
  <p:slideViewPr>
    <p:cSldViewPr snapToGrid="0" snapToObjects="1">
      <p:cViewPr varScale="1">
        <p:scale>
          <a:sx n="82" d="100"/>
          <a:sy n="82" d="100"/>
        </p:scale>
        <p:origin x="69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27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jpe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hyperlink" Target="https://www.eafit.edu.co/sistema-ciencia-tecnologia-innovacion/innovacion-desarrollo-tecnologico/portafolio-tecnologia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2560319" y="3687458"/>
            <a:ext cx="6154472" cy="2377440"/>
          </a:xfrm>
          <a:prstGeom prst="rect">
            <a:avLst/>
          </a:prstGeom>
          <a:noFill/>
          <a:ln/>
        </p:spPr>
        <p:txBody>
          <a:bodyPr wrap="square" rtlCol="0" anchor="t"/>
          <a:lstStyle/>
          <a:p>
            <a:pPr marL="0" indent="0" algn="l">
              <a:lnSpc>
                <a:spcPct val="105000"/>
              </a:lnSpc>
              <a:buNone/>
            </a:pPr>
            <a:r>
              <a:rPr lang="en-US" sz="3200" b="1" kern="0" spc="100" dirty="0">
                <a:solidFill>
                  <a:srgbClr val="FFFFFF"/>
                </a:solidFill>
                <a:latin typeface="Gotham Black" pitchFamily="34" charset="0"/>
                <a:ea typeface="Gotham Black" pitchFamily="34" charset="-122"/>
                <a:cs typeface="Gotham Black" pitchFamily="34" charset="-120"/>
              </a:rPr>
              <a:t>CÓMO DESARROLLAR</a:t>
            </a:r>
            <a:endParaRPr lang="en-US" sz="3200" dirty="0"/>
          </a:p>
          <a:p>
            <a:pPr marL="0" indent="0" algn="l">
              <a:lnSpc>
                <a:spcPct val="105000"/>
              </a:lnSpc>
              <a:buNone/>
            </a:pPr>
            <a:r>
              <a:rPr lang="en-US" sz="3200" b="1" kern="0" spc="100" dirty="0">
                <a:solidFill>
                  <a:srgbClr val="FFFFFF"/>
                </a:solidFill>
                <a:latin typeface="Gotham Black" pitchFamily="34" charset="0"/>
                <a:ea typeface="Gotham Black" pitchFamily="34" charset="-122"/>
                <a:cs typeface="Gotham Black" pitchFamily="34" charset="-120"/>
              </a:rPr>
              <a:t>CAPACIDADES DE</a:t>
            </a:r>
            <a:endParaRPr lang="en-US" sz="3200" dirty="0"/>
          </a:p>
          <a:p>
            <a:pPr marL="0" indent="0" algn="l">
              <a:lnSpc>
                <a:spcPct val="105000"/>
              </a:lnSpc>
              <a:buNone/>
            </a:pPr>
            <a:r>
              <a:rPr lang="en-US" sz="3200" b="1" kern="0" spc="100" dirty="0">
                <a:solidFill>
                  <a:srgbClr val="FFFFFF"/>
                </a:solidFill>
                <a:latin typeface="Gotham Black" pitchFamily="34" charset="0"/>
                <a:ea typeface="Gotham Black" pitchFamily="34" charset="-122"/>
                <a:cs typeface="Gotham Black" pitchFamily="34" charset="-120"/>
              </a:rPr>
              <a:t>VIGILANCIA TECNOLÓGICA</a:t>
            </a:r>
            <a:endParaRPr lang="en-US" sz="3200" dirty="0"/>
          </a:p>
          <a:p>
            <a:pPr marL="0" indent="0" algn="l">
              <a:lnSpc>
                <a:spcPct val="105000"/>
              </a:lnSpc>
              <a:buNone/>
            </a:pPr>
            <a:r>
              <a:rPr lang="en-US" sz="3200" b="1" kern="0" spc="100" dirty="0">
                <a:solidFill>
                  <a:srgbClr val="FFFFFF"/>
                </a:solidFill>
                <a:latin typeface="Gotham Black" pitchFamily="34" charset="0"/>
                <a:ea typeface="Gotham Black" pitchFamily="34" charset="-122"/>
                <a:cs typeface="Gotham Black" pitchFamily="34" charset="-120"/>
              </a:rPr>
              <a:t>EN UNIVERSIDADES</a:t>
            </a:r>
            <a:endParaRPr lang="en-US"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 trampa cognitiva</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CONFUNDIR ACTIVIDAD DE BÚSQUEDA CON SISTEMA DE VIGILANCIA</a:t>
            </a:r>
            <a:endParaRPr lang="en-US" sz="1000" dirty="0"/>
          </a:p>
        </p:txBody>
      </p:sp>
      <p:sp>
        <p:nvSpPr>
          <p:cNvPr id="5" name="Shape 3"/>
          <p:cNvSpPr/>
          <p:nvPr/>
        </p:nvSpPr>
        <p:spPr>
          <a:xfrm>
            <a:off x="548640" y="2103120"/>
            <a:ext cx="5205222" cy="640080"/>
          </a:xfrm>
          <a:prstGeom prst="rect">
            <a:avLst/>
          </a:prstGeom>
          <a:solidFill>
            <a:srgbClr val="FFFFFF"/>
          </a:solidFill>
          <a:ln w="12700">
            <a:solidFill>
              <a:srgbClr val="8B8A90"/>
            </a:solidFill>
            <a:prstDash val="solid"/>
          </a:ln>
        </p:spPr>
        <p:txBody>
          <a:bodyPr/>
          <a:lstStyle/>
          <a:p>
            <a:endParaRPr lang="es-ES"/>
          </a:p>
        </p:txBody>
      </p:sp>
      <p:sp>
        <p:nvSpPr>
          <p:cNvPr id="6" name="Text 4"/>
          <p:cNvSpPr/>
          <p:nvPr/>
        </p:nvSpPr>
        <p:spPr>
          <a:xfrm>
            <a:off x="777240" y="2103120"/>
            <a:ext cx="4748022" cy="640080"/>
          </a:xfrm>
          <a:prstGeom prst="rect">
            <a:avLst/>
          </a:prstGeom>
          <a:noFill/>
          <a:ln/>
        </p:spPr>
        <p:txBody>
          <a:bodyPr wrap="square" lIns="0" tIns="0" rIns="0" bIns="0" rtlCol="0" anchor="ctr"/>
          <a:lstStyle/>
          <a:p>
            <a:pPr marL="0" indent="0" algn="l">
              <a:buNone/>
            </a:pPr>
            <a:r>
              <a:rPr lang="en-US" sz="1300" i="1" dirty="0">
                <a:solidFill>
                  <a:srgbClr val="161630"/>
                </a:solidFill>
                <a:latin typeface="Gotham Light" pitchFamily="34" charset="0"/>
                <a:ea typeface="Gotham Light" pitchFamily="34" charset="-122"/>
                <a:cs typeface="Gotham Light" pitchFamily="34" charset="-120"/>
              </a:rPr>
              <a:t>"Tenemos acceso a Lens y Scopus."</a:t>
            </a:r>
            <a:endParaRPr lang="en-US" sz="1300" dirty="0"/>
          </a:p>
        </p:txBody>
      </p:sp>
      <p:sp>
        <p:nvSpPr>
          <p:cNvPr id="7" name="Text 5"/>
          <p:cNvSpPr/>
          <p:nvPr/>
        </p:nvSpPr>
        <p:spPr>
          <a:xfrm>
            <a:off x="5799582" y="2103120"/>
            <a:ext cx="457200" cy="640080"/>
          </a:xfrm>
          <a:prstGeom prst="rect">
            <a:avLst/>
          </a:prstGeom>
          <a:noFill/>
          <a:ln/>
        </p:spPr>
        <p:txBody>
          <a:bodyPr wrap="square" lIns="0" tIns="0" rIns="0" bIns="0" rtlCol="0" anchor="ctr"/>
          <a:lstStyle/>
          <a:p>
            <a:pPr marL="0" indent="0" algn="ctr">
              <a:buNone/>
            </a:pPr>
            <a:r>
              <a:rPr lang="en-US" sz="1800" b="1" dirty="0">
                <a:solidFill>
                  <a:srgbClr val="FF5A00"/>
                </a:solidFill>
                <a:latin typeface="Gotham Book" pitchFamily="34" charset="0"/>
                <a:ea typeface="Gotham Book" pitchFamily="34" charset="-122"/>
                <a:cs typeface="Gotham Book" pitchFamily="34" charset="-120"/>
              </a:rPr>
              <a:t>→</a:t>
            </a:r>
            <a:endParaRPr lang="en-US" sz="1800" dirty="0"/>
          </a:p>
        </p:txBody>
      </p:sp>
      <p:sp>
        <p:nvSpPr>
          <p:cNvPr id="8" name="Shape 6"/>
          <p:cNvSpPr/>
          <p:nvPr/>
        </p:nvSpPr>
        <p:spPr>
          <a:xfrm>
            <a:off x="6256782" y="2103120"/>
            <a:ext cx="3755898" cy="640080"/>
          </a:xfrm>
          <a:prstGeom prst="rect">
            <a:avLst/>
          </a:prstGeom>
          <a:solidFill>
            <a:srgbClr val="161630"/>
          </a:solidFill>
          <a:ln w="12700">
            <a:solidFill>
              <a:srgbClr val="161630"/>
            </a:solidFill>
            <a:prstDash val="solid"/>
          </a:ln>
        </p:spPr>
        <p:txBody>
          <a:bodyPr/>
          <a:lstStyle/>
          <a:p>
            <a:endParaRPr lang="es-ES"/>
          </a:p>
        </p:txBody>
      </p:sp>
      <p:sp>
        <p:nvSpPr>
          <p:cNvPr id="9" name="Text 7"/>
          <p:cNvSpPr/>
          <p:nvPr/>
        </p:nvSpPr>
        <p:spPr>
          <a:xfrm>
            <a:off x="6348222" y="2103120"/>
            <a:ext cx="3573018" cy="640080"/>
          </a:xfrm>
          <a:prstGeom prst="rect">
            <a:avLst/>
          </a:prstGeom>
          <a:noFill/>
          <a:ln/>
        </p:spPr>
        <p:txBody>
          <a:bodyPr wrap="square" lIns="0" tIns="0" rIns="0" bIns="0" rtlCol="0" anchor="ctr"/>
          <a:lstStyle/>
          <a:p>
            <a:pPr marL="0" indent="0" algn="l">
              <a:buNone/>
            </a:pPr>
            <a:r>
              <a:rPr lang="en-US" sz="1400" b="1" dirty="0">
                <a:solidFill>
                  <a:srgbClr val="FFFFFF"/>
                </a:solidFill>
                <a:latin typeface="Gotham Bold" pitchFamily="34" charset="0"/>
                <a:ea typeface="Gotham Bold" pitchFamily="34" charset="-122"/>
                <a:cs typeface="Gotham Bold" pitchFamily="34" charset="-120"/>
              </a:rPr>
              <a:t>Acceso ≠ vigilancia.</a:t>
            </a:r>
            <a:endParaRPr lang="en-US" sz="1400" dirty="0"/>
          </a:p>
        </p:txBody>
      </p:sp>
      <p:sp>
        <p:nvSpPr>
          <p:cNvPr id="10" name="Shape 8"/>
          <p:cNvSpPr/>
          <p:nvPr/>
        </p:nvSpPr>
        <p:spPr>
          <a:xfrm>
            <a:off x="548640" y="2880360"/>
            <a:ext cx="5205222" cy="640080"/>
          </a:xfrm>
          <a:prstGeom prst="rect">
            <a:avLst/>
          </a:prstGeom>
          <a:solidFill>
            <a:srgbClr val="FFFFFF"/>
          </a:solidFill>
          <a:ln w="12700">
            <a:solidFill>
              <a:srgbClr val="8B8A90"/>
            </a:solidFill>
            <a:prstDash val="solid"/>
          </a:ln>
        </p:spPr>
        <p:txBody>
          <a:bodyPr/>
          <a:lstStyle/>
          <a:p>
            <a:endParaRPr lang="es-ES"/>
          </a:p>
        </p:txBody>
      </p:sp>
      <p:sp>
        <p:nvSpPr>
          <p:cNvPr id="11" name="Text 9"/>
          <p:cNvSpPr/>
          <p:nvPr/>
        </p:nvSpPr>
        <p:spPr>
          <a:xfrm>
            <a:off x="777240" y="2880360"/>
            <a:ext cx="4748022" cy="640080"/>
          </a:xfrm>
          <a:prstGeom prst="rect">
            <a:avLst/>
          </a:prstGeom>
          <a:noFill/>
          <a:ln/>
        </p:spPr>
        <p:txBody>
          <a:bodyPr wrap="square" lIns="0" tIns="0" rIns="0" bIns="0" rtlCol="0" anchor="ctr"/>
          <a:lstStyle/>
          <a:p>
            <a:pPr marL="0" indent="0" algn="l">
              <a:buNone/>
            </a:pPr>
            <a:r>
              <a:rPr lang="en-US" sz="1300" i="1" dirty="0">
                <a:solidFill>
                  <a:srgbClr val="161630"/>
                </a:solidFill>
                <a:latin typeface="Gotham Light" pitchFamily="34" charset="0"/>
                <a:ea typeface="Gotham Light" pitchFamily="34" charset="-122"/>
                <a:cs typeface="Gotham Light" pitchFamily="34" charset="-120"/>
              </a:rPr>
              <a:t>"Hacemos revisiones de literatura constantes."</a:t>
            </a:r>
            <a:endParaRPr lang="en-US" sz="1300" dirty="0"/>
          </a:p>
        </p:txBody>
      </p:sp>
      <p:sp>
        <p:nvSpPr>
          <p:cNvPr id="12" name="Text 10"/>
          <p:cNvSpPr/>
          <p:nvPr/>
        </p:nvSpPr>
        <p:spPr>
          <a:xfrm>
            <a:off x="5799582" y="2880360"/>
            <a:ext cx="457200" cy="640080"/>
          </a:xfrm>
          <a:prstGeom prst="rect">
            <a:avLst/>
          </a:prstGeom>
          <a:noFill/>
          <a:ln/>
        </p:spPr>
        <p:txBody>
          <a:bodyPr wrap="square" lIns="0" tIns="0" rIns="0" bIns="0" rtlCol="0" anchor="ctr"/>
          <a:lstStyle/>
          <a:p>
            <a:pPr marL="0" indent="0" algn="ctr">
              <a:buNone/>
            </a:pPr>
            <a:r>
              <a:rPr lang="en-US" sz="1800" b="1" dirty="0">
                <a:solidFill>
                  <a:srgbClr val="FF5A00"/>
                </a:solidFill>
                <a:latin typeface="Gotham Book" pitchFamily="34" charset="0"/>
                <a:ea typeface="Gotham Book" pitchFamily="34" charset="-122"/>
                <a:cs typeface="Gotham Book" pitchFamily="34" charset="-120"/>
              </a:rPr>
              <a:t>→</a:t>
            </a:r>
            <a:endParaRPr lang="en-US" sz="1800" dirty="0"/>
          </a:p>
        </p:txBody>
      </p:sp>
      <p:sp>
        <p:nvSpPr>
          <p:cNvPr id="13" name="Shape 11"/>
          <p:cNvSpPr/>
          <p:nvPr/>
        </p:nvSpPr>
        <p:spPr>
          <a:xfrm>
            <a:off x="6256782" y="2880360"/>
            <a:ext cx="3755898" cy="640080"/>
          </a:xfrm>
          <a:prstGeom prst="rect">
            <a:avLst/>
          </a:prstGeom>
          <a:solidFill>
            <a:srgbClr val="161630"/>
          </a:solidFill>
          <a:ln w="12700">
            <a:solidFill>
              <a:srgbClr val="161630"/>
            </a:solidFill>
            <a:prstDash val="solid"/>
          </a:ln>
        </p:spPr>
        <p:txBody>
          <a:bodyPr/>
          <a:lstStyle/>
          <a:p>
            <a:endParaRPr lang="es-ES"/>
          </a:p>
        </p:txBody>
      </p:sp>
      <p:sp>
        <p:nvSpPr>
          <p:cNvPr id="14" name="Text 12"/>
          <p:cNvSpPr/>
          <p:nvPr/>
        </p:nvSpPr>
        <p:spPr>
          <a:xfrm>
            <a:off x="6348222" y="2880360"/>
            <a:ext cx="3573018" cy="640080"/>
          </a:xfrm>
          <a:prstGeom prst="rect">
            <a:avLst/>
          </a:prstGeom>
          <a:noFill/>
          <a:ln/>
        </p:spPr>
        <p:txBody>
          <a:bodyPr wrap="square" lIns="0" tIns="0" rIns="0" bIns="0" rtlCol="0" anchor="ctr"/>
          <a:lstStyle/>
          <a:p>
            <a:pPr marL="0" indent="0" algn="l">
              <a:buNone/>
            </a:pPr>
            <a:r>
              <a:rPr lang="en-US" sz="1400" b="1" dirty="0">
                <a:solidFill>
                  <a:srgbClr val="FFFFFF"/>
                </a:solidFill>
                <a:latin typeface="Gotham Bold" pitchFamily="34" charset="0"/>
                <a:ea typeface="Gotham Bold" pitchFamily="34" charset="-122"/>
                <a:cs typeface="Gotham Bold" pitchFamily="34" charset="-120"/>
              </a:rPr>
              <a:t>Revisión ≠ vigilancia.</a:t>
            </a:r>
            <a:endParaRPr lang="en-US" sz="1400" dirty="0"/>
          </a:p>
        </p:txBody>
      </p:sp>
      <p:sp>
        <p:nvSpPr>
          <p:cNvPr id="15" name="Shape 13"/>
          <p:cNvSpPr/>
          <p:nvPr/>
        </p:nvSpPr>
        <p:spPr>
          <a:xfrm>
            <a:off x="548640" y="3657600"/>
            <a:ext cx="5205222" cy="640080"/>
          </a:xfrm>
          <a:prstGeom prst="rect">
            <a:avLst/>
          </a:prstGeom>
          <a:solidFill>
            <a:srgbClr val="FFFFFF"/>
          </a:solidFill>
          <a:ln w="12700">
            <a:solidFill>
              <a:srgbClr val="8B8A90"/>
            </a:solidFill>
            <a:prstDash val="solid"/>
          </a:ln>
        </p:spPr>
        <p:txBody>
          <a:bodyPr/>
          <a:lstStyle/>
          <a:p>
            <a:endParaRPr lang="es-ES"/>
          </a:p>
        </p:txBody>
      </p:sp>
      <p:sp>
        <p:nvSpPr>
          <p:cNvPr id="16" name="Text 14"/>
          <p:cNvSpPr/>
          <p:nvPr/>
        </p:nvSpPr>
        <p:spPr>
          <a:xfrm>
            <a:off x="777240" y="3657600"/>
            <a:ext cx="4748022" cy="640080"/>
          </a:xfrm>
          <a:prstGeom prst="rect">
            <a:avLst/>
          </a:prstGeom>
          <a:noFill/>
          <a:ln/>
        </p:spPr>
        <p:txBody>
          <a:bodyPr wrap="square" lIns="0" tIns="0" rIns="0" bIns="0" rtlCol="0" anchor="ctr"/>
          <a:lstStyle/>
          <a:p>
            <a:pPr marL="0" indent="0" algn="l">
              <a:buNone/>
            </a:pPr>
            <a:r>
              <a:rPr lang="en-US" sz="1300" i="1" dirty="0">
                <a:solidFill>
                  <a:srgbClr val="161630"/>
                </a:solidFill>
                <a:latin typeface="Gotham Light" pitchFamily="34" charset="0"/>
                <a:ea typeface="Gotham Light" pitchFamily="34" charset="-122"/>
                <a:cs typeface="Gotham Light" pitchFamily="34" charset="-120"/>
              </a:rPr>
              <a:t>"Sabemos lo que pasa en nuestro sector."</a:t>
            </a:r>
            <a:endParaRPr lang="en-US" sz="1300" dirty="0"/>
          </a:p>
        </p:txBody>
      </p:sp>
      <p:sp>
        <p:nvSpPr>
          <p:cNvPr id="17" name="Text 15"/>
          <p:cNvSpPr/>
          <p:nvPr/>
        </p:nvSpPr>
        <p:spPr>
          <a:xfrm>
            <a:off x="5799582" y="3657600"/>
            <a:ext cx="457200" cy="640080"/>
          </a:xfrm>
          <a:prstGeom prst="rect">
            <a:avLst/>
          </a:prstGeom>
          <a:noFill/>
          <a:ln/>
        </p:spPr>
        <p:txBody>
          <a:bodyPr wrap="square" lIns="0" tIns="0" rIns="0" bIns="0" rtlCol="0" anchor="ctr"/>
          <a:lstStyle/>
          <a:p>
            <a:pPr marL="0" indent="0" algn="ctr">
              <a:buNone/>
            </a:pPr>
            <a:r>
              <a:rPr lang="en-US" sz="1800" b="1" dirty="0">
                <a:solidFill>
                  <a:srgbClr val="FF5A00"/>
                </a:solidFill>
                <a:latin typeface="Gotham Book" pitchFamily="34" charset="0"/>
                <a:ea typeface="Gotham Book" pitchFamily="34" charset="-122"/>
                <a:cs typeface="Gotham Book" pitchFamily="34" charset="-120"/>
              </a:rPr>
              <a:t>→</a:t>
            </a:r>
            <a:endParaRPr lang="en-US" sz="1800" dirty="0"/>
          </a:p>
        </p:txBody>
      </p:sp>
      <p:sp>
        <p:nvSpPr>
          <p:cNvPr id="18" name="Shape 16"/>
          <p:cNvSpPr/>
          <p:nvPr/>
        </p:nvSpPr>
        <p:spPr>
          <a:xfrm>
            <a:off x="6256782" y="3657600"/>
            <a:ext cx="3755898" cy="640080"/>
          </a:xfrm>
          <a:prstGeom prst="rect">
            <a:avLst/>
          </a:prstGeom>
          <a:solidFill>
            <a:srgbClr val="161630"/>
          </a:solidFill>
          <a:ln w="12700">
            <a:solidFill>
              <a:srgbClr val="161630"/>
            </a:solidFill>
            <a:prstDash val="solid"/>
          </a:ln>
        </p:spPr>
        <p:txBody>
          <a:bodyPr/>
          <a:lstStyle/>
          <a:p>
            <a:endParaRPr lang="es-ES"/>
          </a:p>
        </p:txBody>
      </p:sp>
      <p:sp>
        <p:nvSpPr>
          <p:cNvPr id="19" name="Text 17"/>
          <p:cNvSpPr/>
          <p:nvPr/>
        </p:nvSpPr>
        <p:spPr>
          <a:xfrm>
            <a:off x="6348222" y="3657600"/>
            <a:ext cx="3573018" cy="640080"/>
          </a:xfrm>
          <a:prstGeom prst="rect">
            <a:avLst/>
          </a:prstGeom>
          <a:noFill/>
          <a:ln/>
        </p:spPr>
        <p:txBody>
          <a:bodyPr wrap="square" lIns="0" tIns="0" rIns="0" bIns="0" rtlCol="0" anchor="ctr"/>
          <a:lstStyle/>
          <a:p>
            <a:pPr marL="0" indent="0" algn="l">
              <a:buNone/>
            </a:pPr>
            <a:r>
              <a:rPr lang="en-US" sz="1400" b="1" dirty="0">
                <a:solidFill>
                  <a:srgbClr val="FFFFFF"/>
                </a:solidFill>
                <a:latin typeface="Gotham Bold" pitchFamily="34" charset="0"/>
                <a:ea typeface="Gotham Bold" pitchFamily="34" charset="-122"/>
                <a:cs typeface="Gotham Bold" pitchFamily="34" charset="-120"/>
              </a:rPr>
              <a:t>Conocimiento ≠ vigilancia.</a:t>
            </a:r>
            <a:endParaRPr lang="en-US" sz="1400" dirty="0"/>
          </a:p>
        </p:txBody>
      </p:sp>
      <p:sp>
        <p:nvSpPr>
          <p:cNvPr id="20" name="Text 18"/>
          <p:cNvSpPr/>
          <p:nvPr/>
        </p:nvSpPr>
        <p:spPr>
          <a:xfrm>
            <a:off x="1392594" y="4604004"/>
            <a:ext cx="8324772" cy="667512"/>
          </a:xfrm>
          <a:prstGeom prst="rect">
            <a:avLst/>
          </a:prstGeom>
          <a:noFill/>
          <a:ln/>
        </p:spPr>
        <p:txBody>
          <a:bodyPr wrap="square" lIns="0" tIns="0" rIns="0" bIns="0" rtlCol="0" anchor="ctr"/>
          <a:lstStyle/>
          <a:p>
            <a:pPr marL="0" indent="0" algn="ctr">
              <a:buNone/>
            </a:pPr>
            <a:r>
              <a:rPr lang="en-US" sz="2000" i="1" dirty="0">
                <a:solidFill>
                  <a:srgbClr val="161630"/>
                </a:solidFill>
                <a:latin typeface="Gotham Light" pitchFamily="34" charset="0"/>
                <a:ea typeface="Gotham Light" pitchFamily="34" charset="-122"/>
                <a:cs typeface="Gotham Light" pitchFamily="34" charset="-120"/>
              </a:rPr>
              <a:t>La vigilancia tecnológica es búsqueda con propósito de decisión, sistemática, sobre el entorno que importa.</a:t>
            </a:r>
            <a:endParaRPr lang="en-US" sz="2000" dirty="0"/>
          </a:p>
        </p:txBody>
      </p:sp>
      <p:sp>
        <p:nvSpPr>
          <p:cNvPr id="21" name="Text 19"/>
          <p:cNvSpPr/>
          <p:nvPr/>
        </p:nvSpPr>
        <p:spPr>
          <a:xfrm>
            <a:off x="822960" y="5577840"/>
            <a:ext cx="9464040" cy="320040"/>
          </a:xfrm>
          <a:prstGeom prst="rect">
            <a:avLst/>
          </a:prstGeom>
          <a:noFill/>
          <a:ln/>
        </p:spPr>
        <p:txBody>
          <a:bodyPr wrap="square" lIns="0" tIns="0" rIns="0" bIns="0" rtlCol="0" anchor="ctr"/>
          <a:lstStyle/>
          <a:p>
            <a:pPr marL="0" indent="0" algn="l">
              <a:buNone/>
            </a:pPr>
            <a:r>
              <a:rPr lang="en-US" sz="1100" b="1" kern="0" spc="100" dirty="0">
                <a:solidFill>
                  <a:srgbClr val="FF5A00"/>
                </a:solidFill>
                <a:latin typeface="Gotham Medium" pitchFamily="34" charset="0"/>
                <a:ea typeface="Gotham Medium" pitchFamily="34" charset="-122"/>
                <a:cs typeface="Gotham Medium" pitchFamily="34" charset="-120"/>
              </a:rPr>
              <a:t>→  P2.  ¿LO QUE HACEN HOY ES VIGILANCIA O SON BÚSQUEDAS AISLADAS?</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 VT es el puente entre investigación y mundo</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Y LA PI ES EL LENGUAJE COMÚN QUE CONECTA UNIVERSIDAD E INDUSTRIA</a:t>
            </a:r>
            <a:endParaRPr lang="en-US" sz="1000" dirty="0"/>
          </a:p>
        </p:txBody>
      </p:sp>
      <p:sp>
        <p:nvSpPr>
          <p:cNvPr id="5" name="Shape 3"/>
          <p:cNvSpPr/>
          <p:nvPr/>
        </p:nvSpPr>
        <p:spPr>
          <a:xfrm>
            <a:off x="1325880" y="2617237"/>
            <a:ext cx="777240" cy="777240"/>
          </a:xfrm>
          <a:prstGeom prst="ellipse">
            <a:avLst/>
          </a:prstGeom>
          <a:solidFill>
            <a:srgbClr val="FF5A00"/>
          </a:solidFill>
          <a:ln w="12700">
            <a:solidFill>
              <a:srgbClr val="FF5A00"/>
            </a:solidFill>
            <a:prstDash val="solid"/>
          </a:ln>
        </p:spPr>
        <p:txBody>
          <a:bodyPr/>
          <a:lstStyle/>
          <a:p>
            <a:endParaRPr lang="es-ES"/>
          </a:p>
        </p:txBody>
      </p:sp>
      <p:pic>
        <p:nvPicPr>
          <p:cNvPr id="6" name="Image 0" descr="preencoded.png"/>
          <p:cNvPicPr>
            <a:picLocks noChangeAspect="1"/>
          </p:cNvPicPr>
          <p:nvPr/>
        </p:nvPicPr>
        <p:blipFill>
          <a:blip r:embed="rId4"/>
          <a:stretch>
            <a:fillRect/>
          </a:stretch>
        </p:blipFill>
        <p:spPr>
          <a:xfrm>
            <a:off x="1508760" y="2800117"/>
            <a:ext cx="411480" cy="411480"/>
          </a:xfrm>
          <a:prstGeom prst="rect">
            <a:avLst/>
          </a:prstGeom>
        </p:spPr>
      </p:pic>
      <p:sp>
        <p:nvSpPr>
          <p:cNvPr id="7" name="Text 4"/>
          <p:cNvSpPr/>
          <p:nvPr/>
        </p:nvSpPr>
        <p:spPr>
          <a:xfrm>
            <a:off x="434340" y="2251477"/>
            <a:ext cx="2560320" cy="274320"/>
          </a:xfrm>
          <a:prstGeom prst="rect">
            <a:avLst/>
          </a:prstGeom>
          <a:noFill/>
          <a:ln/>
        </p:spPr>
        <p:txBody>
          <a:bodyPr wrap="square" lIns="0" tIns="0" rIns="0" bIns="0" rtlCol="0" anchor="t"/>
          <a:lstStyle/>
          <a:p>
            <a:pPr marL="0" indent="0" algn="ctr">
              <a:buNone/>
            </a:pPr>
            <a:r>
              <a:rPr lang="en-US" sz="1000" b="1" kern="0" spc="100" dirty="0">
                <a:solidFill>
                  <a:srgbClr val="FF5A00"/>
                </a:solidFill>
                <a:latin typeface="Gotham Medium" pitchFamily="34" charset="0"/>
                <a:ea typeface="Gotham Medium" pitchFamily="34" charset="-122"/>
                <a:cs typeface="Gotham Medium" pitchFamily="34" charset="-120"/>
              </a:rPr>
              <a:t>01</a:t>
            </a:r>
            <a:endParaRPr lang="en-US" sz="1000" dirty="0"/>
          </a:p>
        </p:txBody>
      </p:sp>
      <p:sp>
        <p:nvSpPr>
          <p:cNvPr id="8" name="Text 5"/>
          <p:cNvSpPr/>
          <p:nvPr/>
        </p:nvSpPr>
        <p:spPr>
          <a:xfrm>
            <a:off x="434340" y="3485917"/>
            <a:ext cx="2560320" cy="27432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PLANEAR</a:t>
            </a:r>
            <a:endParaRPr lang="en-US" sz="1200" dirty="0"/>
          </a:p>
        </p:txBody>
      </p:sp>
      <p:sp>
        <p:nvSpPr>
          <p:cNvPr id="9" name="Text 6"/>
          <p:cNvSpPr/>
          <p:nvPr/>
        </p:nvSpPr>
        <p:spPr>
          <a:xfrm>
            <a:off x="434340" y="3778525"/>
            <a:ext cx="2560320" cy="274320"/>
          </a:xfrm>
          <a:prstGeom prst="rect">
            <a:avLst/>
          </a:prstGeom>
          <a:noFill/>
          <a:ln/>
        </p:spPr>
        <p:txBody>
          <a:bodyPr wrap="square" lIns="0" tIns="0" rIns="0" bIns="0" rtlCol="0" anchor="t"/>
          <a:lstStyle/>
          <a:p>
            <a:pPr marL="0" indent="0" algn="ctr">
              <a:buNone/>
            </a:pPr>
            <a:r>
              <a:rPr lang="en-US" sz="900" i="1" dirty="0">
                <a:latin typeface="Gotham Light" pitchFamily="34" charset="0"/>
                <a:ea typeface="Gotham Light" pitchFamily="34" charset="-122"/>
                <a:cs typeface="Gotham Light" pitchFamily="34" charset="-120"/>
              </a:rPr>
              <a:t>¿Qué decidir?</a:t>
            </a:r>
            <a:endParaRPr lang="en-US" sz="900" dirty="0"/>
          </a:p>
        </p:txBody>
      </p:sp>
      <p:sp>
        <p:nvSpPr>
          <p:cNvPr id="10" name="Text 7"/>
          <p:cNvSpPr/>
          <p:nvPr/>
        </p:nvSpPr>
        <p:spPr>
          <a:xfrm>
            <a:off x="2121408" y="2757140"/>
            <a:ext cx="969264"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11" name="Shape 8"/>
          <p:cNvSpPr/>
          <p:nvPr/>
        </p:nvSpPr>
        <p:spPr>
          <a:xfrm>
            <a:off x="3108960" y="2617237"/>
            <a:ext cx="777240" cy="777240"/>
          </a:xfrm>
          <a:prstGeom prst="ellipse">
            <a:avLst/>
          </a:prstGeom>
          <a:solidFill>
            <a:srgbClr val="FF5A00"/>
          </a:solidFill>
          <a:ln w="12700">
            <a:solidFill>
              <a:srgbClr val="FF5A00"/>
            </a:solidFill>
            <a:prstDash val="solid"/>
          </a:ln>
        </p:spPr>
        <p:txBody>
          <a:bodyPr/>
          <a:lstStyle/>
          <a:p>
            <a:endParaRPr lang="es-ES"/>
          </a:p>
        </p:txBody>
      </p:sp>
      <p:pic>
        <p:nvPicPr>
          <p:cNvPr id="12" name="Image 1" descr="preencoded.png"/>
          <p:cNvPicPr>
            <a:picLocks noChangeAspect="1"/>
          </p:cNvPicPr>
          <p:nvPr/>
        </p:nvPicPr>
        <p:blipFill>
          <a:blip r:embed="rId5"/>
          <a:stretch>
            <a:fillRect/>
          </a:stretch>
        </p:blipFill>
        <p:spPr>
          <a:xfrm>
            <a:off x="3291840" y="2800117"/>
            <a:ext cx="411480" cy="411480"/>
          </a:xfrm>
          <a:prstGeom prst="rect">
            <a:avLst/>
          </a:prstGeom>
        </p:spPr>
      </p:pic>
      <p:sp>
        <p:nvSpPr>
          <p:cNvPr id="13" name="Text 9"/>
          <p:cNvSpPr/>
          <p:nvPr/>
        </p:nvSpPr>
        <p:spPr>
          <a:xfrm>
            <a:off x="2217420" y="2251477"/>
            <a:ext cx="2560320" cy="274320"/>
          </a:xfrm>
          <a:prstGeom prst="rect">
            <a:avLst/>
          </a:prstGeom>
          <a:noFill/>
          <a:ln/>
        </p:spPr>
        <p:txBody>
          <a:bodyPr wrap="square" lIns="0" tIns="0" rIns="0" bIns="0" rtlCol="0" anchor="t"/>
          <a:lstStyle/>
          <a:p>
            <a:pPr marL="0" indent="0" algn="ctr">
              <a:buNone/>
            </a:pPr>
            <a:r>
              <a:rPr lang="en-US" sz="1000" b="1" kern="0" spc="100" dirty="0">
                <a:solidFill>
                  <a:srgbClr val="FF5A00"/>
                </a:solidFill>
                <a:latin typeface="Gotham Medium" pitchFamily="34" charset="0"/>
                <a:ea typeface="Gotham Medium" pitchFamily="34" charset="-122"/>
                <a:cs typeface="Gotham Medium" pitchFamily="34" charset="-120"/>
              </a:rPr>
              <a:t>02</a:t>
            </a:r>
            <a:endParaRPr lang="en-US" sz="1000" dirty="0"/>
          </a:p>
        </p:txBody>
      </p:sp>
      <p:sp>
        <p:nvSpPr>
          <p:cNvPr id="14" name="Text 10"/>
          <p:cNvSpPr/>
          <p:nvPr/>
        </p:nvSpPr>
        <p:spPr>
          <a:xfrm>
            <a:off x="2217420" y="3485917"/>
            <a:ext cx="2560320" cy="27432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BUSCAR</a:t>
            </a:r>
            <a:endParaRPr lang="en-US" sz="1200" dirty="0"/>
          </a:p>
        </p:txBody>
      </p:sp>
      <p:sp>
        <p:nvSpPr>
          <p:cNvPr id="15" name="Text 11"/>
          <p:cNvSpPr/>
          <p:nvPr/>
        </p:nvSpPr>
        <p:spPr>
          <a:xfrm>
            <a:off x="2217420" y="3778525"/>
            <a:ext cx="2560320" cy="274320"/>
          </a:xfrm>
          <a:prstGeom prst="rect">
            <a:avLst/>
          </a:prstGeom>
          <a:noFill/>
          <a:ln/>
        </p:spPr>
        <p:txBody>
          <a:bodyPr wrap="square" lIns="0" tIns="0" rIns="0" bIns="0" rtlCol="0" anchor="t"/>
          <a:lstStyle/>
          <a:p>
            <a:pPr marL="0" indent="0" algn="ctr">
              <a:buNone/>
            </a:pPr>
            <a:r>
              <a:rPr lang="en-US" sz="900" i="1" dirty="0">
                <a:latin typeface="Gotham Light" pitchFamily="34" charset="0"/>
                <a:ea typeface="Gotham Light" pitchFamily="34" charset="-122"/>
                <a:cs typeface="Gotham Light" pitchFamily="34" charset="-120"/>
              </a:rPr>
              <a:t>¿Dónde y cómo?</a:t>
            </a:r>
            <a:endParaRPr lang="en-US" sz="900" dirty="0"/>
          </a:p>
        </p:txBody>
      </p:sp>
      <p:sp>
        <p:nvSpPr>
          <p:cNvPr id="16" name="Text 12"/>
          <p:cNvSpPr/>
          <p:nvPr/>
        </p:nvSpPr>
        <p:spPr>
          <a:xfrm>
            <a:off x="3904488" y="2757140"/>
            <a:ext cx="969264"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17" name="Shape 13"/>
          <p:cNvSpPr/>
          <p:nvPr/>
        </p:nvSpPr>
        <p:spPr>
          <a:xfrm>
            <a:off x="4892040" y="2617237"/>
            <a:ext cx="777240" cy="777240"/>
          </a:xfrm>
          <a:prstGeom prst="ellipse">
            <a:avLst/>
          </a:prstGeom>
          <a:solidFill>
            <a:srgbClr val="FF5A00"/>
          </a:solidFill>
          <a:ln w="12700">
            <a:solidFill>
              <a:srgbClr val="FF5A00"/>
            </a:solidFill>
            <a:prstDash val="solid"/>
          </a:ln>
        </p:spPr>
        <p:txBody>
          <a:bodyPr/>
          <a:lstStyle/>
          <a:p>
            <a:endParaRPr lang="es-ES"/>
          </a:p>
        </p:txBody>
      </p:sp>
      <p:pic>
        <p:nvPicPr>
          <p:cNvPr id="18" name="Image 2" descr="preencoded.png"/>
          <p:cNvPicPr>
            <a:picLocks noChangeAspect="1"/>
          </p:cNvPicPr>
          <p:nvPr/>
        </p:nvPicPr>
        <p:blipFill>
          <a:blip r:embed="rId6"/>
          <a:stretch>
            <a:fillRect/>
          </a:stretch>
        </p:blipFill>
        <p:spPr>
          <a:xfrm>
            <a:off x="5074920" y="2800117"/>
            <a:ext cx="411480" cy="411480"/>
          </a:xfrm>
          <a:prstGeom prst="rect">
            <a:avLst/>
          </a:prstGeom>
        </p:spPr>
      </p:pic>
      <p:sp>
        <p:nvSpPr>
          <p:cNvPr id="19" name="Text 14"/>
          <p:cNvSpPr/>
          <p:nvPr/>
        </p:nvSpPr>
        <p:spPr>
          <a:xfrm>
            <a:off x="4000500" y="2251477"/>
            <a:ext cx="2560320" cy="274320"/>
          </a:xfrm>
          <a:prstGeom prst="rect">
            <a:avLst/>
          </a:prstGeom>
          <a:noFill/>
          <a:ln/>
        </p:spPr>
        <p:txBody>
          <a:bodyPr wrap="square" lIns="0" tIns="0" rIns="0" bIns="0" rtlCol="0" anchor="t"/>
          <a:lstStyle/>
          <a:p>
            <a:pPr marL="0" indent="0" algn="ctr">
              <a:buNone/>
            </a:pPr>
            <a:r>
              <a:rPr lang="en-US" sz="1000" b="1" kern="0" spc="100" dirty="0">
                <a:solidFill>
                  <a:srgbClr val="FF5A00"/>
                </a:solidFill>
                <a:latin typeface="Gotham Medium" pitchFamily="34" charset="0"/>
                <a:ea typeface="Gotham Medium" pitchFamily="34" charset="-122"/>
                <a:cs typeface="Gotham Medium" pitchFamily="34" charset="-120"/>
              </a:rPr>
              <a:t>03</a:t>
            </a:r>
            <a:endParaRPr lang="en-US" sz="1000" dirty="0"/>
          </a:p>
        </p:txBody>
      </p:sp>
      <p:sp>
        <p:nvSpPr>
          <p:cNvPr id="20" name="Text 15"/>
          <p:cNvSpPr/>
          <p:nvPr/>
        </p:nvSpPr>
        <p:spPr>
          <a:xfrm>
            <a:off x="4000500" y="3485917"/>
            <a:ext cx="2560320" cy="27432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ORGANIZAR</a:t>
            </a:r>
            <a:endParaRPr lang="en-US" sz="1200" dirty="0"/>
          </a:p>
        </p:txBody>
      </p:sp>
      <p:sp>
        <p:nvSpPr>
          <p:cNvPr id="21" name="Text 16"/>
          <p:cNvSpPr/>
          <p:nvPr/>
        </p:nvSpPr>
        <p:spPr>
          <a:xfrm>
            <a:off x="4000500" y="3778525"/>
            <a:ext cx="2560320" cy="274320"/>
          </a:xfrm>
          <a:prstGeom prst="rect">
            <a:avLst/>
          </a:prstGeom>
          <a:noFill/>
          <a:ln/>
        </p:spPr>
        <p:txBody>
          <a:bodyPr wrap="square" lIns="0" tIns="0" rIns="0" bIns="0" rtlCol="0" anchor="t"/>
          <a:lstStyle/>
          <a:p>
            <a:pPr marL="0" indent="0" algn="ctr">
              <a:buNone/>
            </a:pPr>
            <a:r>
              <a:rPr lang="en-US" sz="900" i="1" dirty="0">
                <a:latin typeface="Gotham Light" pitchFamily="34" charset="0"/>
                <a:ea typeface="Gotham Light" pitchFamily="34" charset="-122"/>
                <a:cs typeface="Gotham Light" pitchFamily="34" charset="-120"/>
              </a:rPr>
              <a:t>¿Cómo agrupar?</a:t>
            </a:r>
            <a:endParaRPr lang="en-US" sz="900" dirty="0"/>
          </a:p>
        </p:txBody>
      </p:sp>
      <p:sp>
        <p:nvSpPr>
          <p:cNvPr id="22" name="Text 17"/>
          <p:cNvSpPr/>
          <p:nvPr/>
        </p:nvSpPr>
        <p:spPr>
          <a:xfrm>
            <a:off x="5687568" y="2757140"/>
            <a:ext cx="969264"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23" name="Shape 18"/>
          <p:cNvSpPr/>
          <p:nvPr/>
        </p:nvSpPr>
        <p:spPr>
          <a:xfrm>
            <a:off x="6675120" y="2617237"/>
            <a:ext cx="777240" cy="777240"/>
          </a:xfrm>
          <a:prstGeom prst="ellipse">
            <a:avLst/>
          </a:prstGeom>
          <a:solidFill>
            <a:srgbClr val="FF5A00"/>
          </a:solidFill>
          <a:ln w="12700">
            <a:solidFill>
              <a:srgbClr val="FF5A00"/>
            </a:solidFill>
            <a:prstDash val="solid"/>
          </a:ln>
        </p:spPr>
        <p:txBody>
          <a:bodyPr/>
          <a:lstStyle/>
          <a:p>
            <a:endParaRPr lang="es-ES"/>
          </a:p>
        </p:txBody>
      </p:sp>
      <p:pic>
        <p:nvPicPr>
          <p:cNvPr id="24" name="Image 3" descr="preencoded.png"/>
          <p:cNvPicPr>
            <a:picLocks noChangeAspect="1"/>
          </p:cNvPicPr>
          <p:nvPr/>
        </p:nvPicPr>
        <p:blipFill>
          <a:blip r:embed="rId7"/>
          <a:stretch>
            <a:fillRect/>
          </a:stretch>
        </p:blipFill>
        <p:spPr>
          <a:xfrm>
            <a:off x="6858000" y="2800117"/>
            <a:ext cx="411480" cy="411480"/>
          </a:xfrm>
          <a:prstGeom prst="rect">
            <a:avLst/>
          </a:prstGeom>
        </p:spPr>
      </p:pic>
      <p:sp>
        <p:nvSpPr>
          <p:cNvPr id="25" name="Text 19"/>
          <p:cNvSpPr/>
          <p:nvPr/>
        </p:nvSpPr>
        <p:spPr>
          <a:xfrm>
            <a:off x="5783580" y="2251477"/>
            <a:ext cx="2560320" cy="274320"/>
          </a:xfrm>
          <a:prstGeom prst="rect">
            <a:avLst/>
          </a:prstGeom>
          <a:noFill/>
          <a:ln/>
        </p:spPr>
        <p:txBody>
          <a:bodyPr wrap="square" lIns="0" tIns="0" rIns="0" bIns="0" rtlCol="0" anchor="t"/>
          <a:lstStyle/>
          <a:p>
            <a:pPr marL="0" indent="0" algn="ctr">
              <a:buNone/>
            </a:pPr>
            <a:r>
              <a:rPr lang="en-US" sz="1000" b="1" kern="0" spc="100" dirty="0">
                <a:solidFill>
                  <a:srgbClr val="FF5A00"/>
                </a:solidFill>
                <a:latin typeface="Gotham Medium" pitchFamily="34" charset="0"/>
                <a:ea typeface="Gotham Medium" pitchFamily="34" charset="-122"/>
                <a:cs typeface="Gotham Medium" pitchFamily="34" charset="-120"/>
              </a:rPr>
              <a:t>04</a:t>
            </a:r>
            <a:endParaRPr lang="en-US" sz="1000" dirty="0"/>
          </a:p>
        </p:txBody>
      </p:sp>
      <p:sp>
        <p:nvSpPr>
          <p:cNvPr id="26" name="Text 20"/>
          <p:cNvSpPr/>
          <p:nvPr/>
        </p:nvSpPr>
        <p:spPr>
          <a:xfrm>
            <a:off x="5783580" y="3485917"/>
            <a:ext cx="2560320" cy="27432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ANALIZAR</a:t>
            </a:r>
            <a:endParaRPr lang="en-US" sz="1200" dirty="0"/>
          </a:p>
        </p:txBody>
      </p:sp>
      <p:sp>
        <p:nvSpPr>
          <p:cNvPr id="27" name="Text 21"/>
          <p:cNvSpPr/>
          <p:nvPr/>
        </p:nvSpPr>
        <p:spPr>
          <a:xfrm>
            <a:off x="5783580" y="3778525"/>
            <a:ext cx="2560320" cy="274320"/>
          </a:xfrm>
          <a:prstGeom prst="rect">
            <a:avLst/>
          </a:prstGeom>
          <a:noFill/>
          <a:ln/>
        </p:spPr>
        <p:txBody>
          <a:bodyPr wrap="square" lIns="0" tIns="0" rIns="0" bIns="0" rtlCol="0" anchor="t"/>
          <a:lstStyle/>
          <a:p>
            <a:pPr marL="0" indent="0" algn="ctr">
              <a:buNone/>
            </a:pPr>
            <a:r>
              <a:rPr lang="en-US" sz="900" i="1" dirty="0">
                <a:latin typeface="Gotham Light" pitchFamily="34" charset="0"/>
                <a:ea typeface="Gotham Light" pitchFamily="34" charset="-122"/>
                <a:cs typeface="Gotham Light" pitchFamily="34" charset="-120"/>
              </a:rPr>
              <a:t>¿Qué dice?</a:t>
            </a:r>
            <a:endParaRPr lang="en-US" sz="900" dirty="0"/>
          </a:p>
        </p:txBody>
      </p:sp>
      <p:sp>
        <p:nvSpPr>
          <p:cNvPr id="28" name="Text 22"/>
          <p:cNvSpPr/>
          <p:nvPr/>
        </p:nvSpPr>
        <p:spPr>
          <a:xfrm>
            <a:off x="7470648" y="2757140"/>
            <a:ext cx="969264"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29" name="Shape 23"/>
          <p:cNvSpPr/>
          <p:nvPr/>
        </p:nvSpPr>
        <p:spPr>
          <a:xfrm>
            <a:off x="8458200" y="2617237"/>
            <a:ext cx="777240" cy="777240"/>
          </a:xfrm>
          <a:prstGeom prst="ellipse">
            <a:avLst/>
          </a:prstGeom>
          <a:solidFill>
            <a:srgbClr val="FF5A00"/>
          </a:solidFill>
          <a:ln w="12700">
            <a:solidFill>
              <a:srgbClr val="FF5A00"/>
            </a:solidFill>
            <a:prstDash val="solid"/>
          </a:ln>
        </p:spPr>
        <p:txBody>
          <a:bodyPr/>
          <a:lstStyle/>
          <a:p>
            <a:endParaRPr lang="es-ES"/>
          </a:p>
        </p:txBody>
      </p:sp>
      <p:pic>
        <p:nvPicPr>
          <p:cNvPr id="30" name="Image 4" descr="preencoded.png"/>
          <p:cNvPicPr>
            <a:picLocks noChangeAspect="1"/>
          </p:cNvPicPr>
          <p:nvPr/>
        </p:nvPicPr>
        <p:blipFill>
          <a:blip r:embed="rId8"/>
          <a:stretch>
            <a:fillRect/>
          </a:stretch>
        </p:blipFill>
        <p:spPr>
          <a:xfrm>
            <a:off x="8641080" y="2800117"/>
            <a:ext cx="411480" cy="411480"/>
          </a:xfrm>
          <a:prstGeom prst="rect">
            <a:avLst/>
          </a:prstGeom>
        </p:spPr>
      </p:pic>
      <p:sp>
        <p:nvSpPr>
          <p:cNvPr id="31" name="Text 24"/>
          <p:cNvSpPr/>
          <p:nvPr/>
        </p:nvSpPr>
        <p:spPr>
          <a:xfrm>
            <a:off x="7566660" y="2251477"/>
            <a:ext cx="2560320" cy="274320"/>
          </a:xfrm>
          <a:prstGeom prst="rect">
            <a:avLst/>
          </a:prstGeom>
          <a:noFill/>
          <a:ln/>
        </p:spPr>
        <p:txBody>
          <a:bodyPr wrap="square" lIns="0" tIns="0" rIns="0" bIns="0" rtlCol="0" anchor="t"/>
          <a:lstStyle/>
          <a:p>
            <a:pPr marL="0" indent="0" algn="ctr">
              <a:buNone/>
            </a:pPr>
            <a:r>
              <a:rPr lang="en-US" sz="1000" b="1" kern="0" spc="100" dirty="0">
                <a:solidFill>
                  <a:srgbClr val="FF5A00"/>
                </a:solidFill>
                <a:latin typeface="Gotham Medium" pitchFamily="34" charset="0"/>
                <a:ea typeface="Gotham Medium" pitchFamily="34" charset="-122"/>
                <a:cs typeface="Gotham Medium" pitchFamily="34" charset="-120"/>
              </a:rPr>
              <a:t>05</a:t>
            </a:r>
            <a:endParaRPr lang="en-US" sz="1000" dirty="0"/>
          </a:p>
        </p:txBody>
      </p:sp>
      <p:sp>
        <p:nvSpPr>
          <p:cNvPr id="32" name="Text 25"/>
          <p:cNvSpPr/>
          <p:nvPr/>
        </p:nvSpPr>
        <p:spPr>
          <a:xfrm>
            <a:off x="7566660" y="3485917"/>
            <a:ext cx="2560320" cy="27432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COMUNICAR</a:t>
            </a:r>
            <a:endParaRPr lang="en-US" sz="1200" dirty="0"/>
          </a:p>
        </p:txBody>
      </p:sp>
      <p:sp>
        <p:nvSpPr>
          <p:cNvPr id="33" name="Text 26"/>
          <p:cNvSpPr/>
          <p:nvPr/>
        </p:nvSpPr>
        <p:spPr>
          <a:xfrm>
            <a:off x="7566660" y="3778525"/>
            <a:ext cx="2560320" cy="274320"/>
          </a:xfrm>
          <a:prstGeom prst="rect">
            <a:avLst/>
          </a:prstGeom>
          <a:noFill/>
          <a:ln/>
        </p:spPr>
        <p:txBody>
          <a:bodyPr wrap="square" lIns="0" tIns="0" rIns="0" bIns="0" rtlCol="0" anchor="t"/>
          <a:lstStyle/>
          <a:p>
            <a:pPr marL="0" indent="0" algn="ctr">
              <a:buNone/>
            </a:pPr>
            <a:r>
              <a:rPr lang="en-US" sz="900" i="1" dirty="0">
                <a:latin typeface="Gotham Light" pitchFamily="34" charset="0"/>
                <a:ea typeface="Gotham Light" pitchFamily="34" charset="-122"/>
                <a:cs typeface="Gotham Light" pitchFamily="34" charset="-120"/>
              </a:rPr>
              <a:t>¿A quién y cómo?</a:t>
            </a:r>
            <a:endParaRPr lang="en-US" sz="900" dirty="0"/>
          </a:p>
        </p:txBody>
      </p:sp>
      <p:sp>
        <p:nvSpPr>
          <p:cNvPr id="34" name="Text 27"/>
          <p:cNvSpPr/>
          <p:nvPr/>
        </p:nvSpPr>
        <p:spPr>
          <a:xfrm>
            <a:off x="548640" y="4308877"/>
            <a:ext cx="9464040" cy="274320"/>
          </a:xfrm>
          <a:prstGeom prst="rect">
            <a:avLst/>
          </a:prstGeom>
          <a:noFill/>
          <a:ln/>
        </p:spPr>
        <p:txBody>
          <a:bodyPr wrap="square" lIns="0" tIns="0" rIns="0" bIns="0" rtlCol="0" anchor="t"/>
          <a:lstStyle/>
          <a:p>
            <a:pPr marL="0" indent="0" algn="ctr">
              <a:buNone/>
            </a:pPr>
            <a:r>
              <a:rPr lang="en-US" sz="1000" b="1" kern="0" spc="300" dirty="0">
                <a:solidFill>
                  <a:srgbClr val="FF5A00"/>
                </a:solidFill>
                <a:latin typeface="Gotham Medium" pitchFamily="34" charset="0"/>
                <a:ea typeface="Gotham Medium" pitchFamily="34" charset="-122"/>
                <a:cs typeface="Gotham Medium" pitchFamily="34" charset="-120"/>
              </a:rPr>
              <a:t>CICLO CONTINUO</a:t>
            </a:r>
            <a:endParaRPr lang="en-US" sz="1000" dirty="0"/>
          </a:p>
        </p:txBody>
      </p:sp>
      <p:sp>
        <p:nvSpPr>
          <p:cNvPr id="35" name="Shape 28"/>
          <p:cNvSpPr/>
          <p:nvPr/>
        </p:nvSpPr>
        <p:spPr>
          <a:xfrm>
            <a:off x="662940" y="4599992"/>
            <a:ext cx="9464040" cy="1171925"/>
          </a:xfrm>
          <a:prstGeom prst="rect">
            <a:avLst/>
          </a:prstGeom>
          <a:solidFill>
            <a:srgbClr val="161630"/>
          </a:solidFill>
          <a:ln w="12700">
            <a:solidFill>
              <a:srgbClr val="161630"/>
            </a:solidFill>
            <a:prstDash val="solid"/>
          </a:ln>
        </p:spPr>
        <p:txBody>
          <a:bodyPr/>
          <a:lstStyle/>
          <a:p>
            <a:endParaRPr lang="es-ES"/>
          </a:p>
        </p:txBody>
      </p:sp>
      <p:sp>
        <p:nvSpPr>
          <p:cNvPr id="36" name="Text 29"/>
          <p:cNvSpPr/>
          <p:nvPr/>
        </p:nvSpPr>
        <p:spPr>
          <a:xfrm>
            <a:off x="937260" y="4720357"/>
            <a:ext cx="8915400" cy="777240"/>
          </a:xfrm>
          <a:prstGeom prst="rect">
            <a:avLst/>
          </a:prstGeom>
          <a:noFill/>
          <a:ln/>
        </p:spPr>
        <p:txBody>
          <a:bodyPr wrap="square" lIns="0" tIns="0" rIns="0" bIns="0" rtlCol="0" anchor="ctr"/>
          <a:lstStyle/>
          <a:p>
            <a:pPr marL="0" indent="0" algn="ctr">
              <a:buNone/>
            </a:pPr>
            <a:r>
              <a:rPr lang="en-US" sz="2000" b="1" kern="0" spc="200" dirty="0">
                <a:solidFill>
                  <a:srgbClr val="FFFFFF"/>
                </a:solidFill>
                <a:latin typeface="Gotham Book" pitchFamily="34" charset="0"/>
                <a:ea typeface="Gotham Book" pitchFamily="34" charset="-122"/>
                <a:cs typeface="Gotham Book" pitchFamily="34" charset="-120"/>
              </a:rPr>
              <a:t>INVESTIGACIÓN  →  </a:t>
            </a:r>
            <a:r>
              <a:rPr lang="en-US" sz="2400" b="1" dirty="0">
                <a:solidFill>
                  <a:srgbClr val="FFB030"/>
                </a:solidFill>
                <a:latin typeface="Gotham Book" pitchFamily="34" charset="0"/>
                <a:ea typeface="Gotham Book" pitchFamily="34" charset="-122"/>
                <a:cs typeface="Gotham Book" pitchFamily="34" charset="-120"/>
              </a:rPr>
              <a:t>PI</a:t>
            </a:r>
            <a:r>
              <a:rPr lang="en-US" sz="2000" b="1" kern="0" spc="200" dirty="0">
                <a:solidFill>
                  <a:srgbClr val="FFFFFF"/>
                </a:solidFill>
                <a:latin typeface="Gotham Book" pitchFamily="34" charset="0"/>
                <a:ea typeface="Gotham Book" pitchFamily="34" charset="-122"/>
                <a:cs typeface="Gotham Book" pitchFamily="34" charset="-120"/>
              </a:rPr>
              <a:t>  ←  TRANSFERENCIA / INDUSTRIA</a:t>
            </a:r>
            <a:endParaRPr lang="en-US" sz="2000" dirty="0"/>
          </a:p>
          <a:p>
            <a:pPr marL="0" indent="0" algn="ctr">
              <a:buNone/>
            </a:pPr>
            <a:r>
              <a:rPr lang="en-US" i="1" dirty="0">
                <a:solidFill>
                  <a:srgbClr val="D8D4D0"/>
                </a:solidFill>
                <a:latin typeface="Gotham Book" pitchFamily="34" charset="0"/>
                <a:ea typeface="Gotham Book" pitchFamily="34" charset="-122"/>
                <a:cs typeface="Gotham Book" pitchFamily="34" charset="-120"/>
              </a:rPr>
              <a:t>La VT alimenta cada eslabón. La PI es el lenguaje que ambos lados hablan.</a:t>
            </a: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VT empresarial y VT universitaria</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DOS MIRADAS, UN MISMO DESTINO</a:t>
            </a:r>
            <a:endParaRPr lang="en-US" sz="1000" dirty="0"/>
          </a:p>
        </p:txBody>
      </p:sp>
      <p:sp>
        <p:nvSpPr>
          <p:cNvPr id="5" name="Shape 3"/>
          <p:cNvSpPr/>
          <p:nvPr/>
        </p:nvSpPr>
        <p:spPr>
          <a:xfrm>
            <a:off x="777240" y="1943100"/>
            <a:ext cx="4617720" cy="2743200"/>
          </a:xfrm>
          <a:prstGeom prst="rect">
            <a:avLst/>
          </a:prstGeom>
          <a:solidFill>
            <a:srgbClr val="FFFFFF"/>
          </a:solidFill>
          <a:ln w="12700">
            <a:solidFill>
              <a:srgbClr val="D8D4D0"/>
            </a:solidFill>
            <a:prstDash val="solid"/>
          </a:ln>
        </p:spPr>
        <p:txBody>
          <a:bodyPr/>
          <a:lstStyle/>
          <a:p>
            <a:endParaRPr lang="es-ES"/>
          </a:p>
        </p:txBody>
      </p:sp>
      <p:sp>
        <p:nvSpPr>
          <p:cNvPr id="6" name="Shape 4"/>
          <p:cNvSpPr/>
          <p:nvPr/>
        </p:nvSpPr>
        <p:spPr>
          <a:xfrm>
            <a:off x="777240" y="1943100"/>
            <a:ext cx="4617720" cy="502920"/>
          </a:xfrm>
          <a:prstGeom prst="rect">
            <a:avLst/>
          </a:prstGeom>
          <a:solidFill>
            <a:srgbClr val="8B8A90"/>
          </a:solidFill>
          <a:ln w="12700">
            <a:solidFill>
              <a:srgbClr val="8B8A90"/>
            </a:solidFill>
            <a:prstDash val="solid"/>
          </a:ln>
        </p:spPr>
        <p:txBody>
          <a:bodyPr/>
          <a:lstStyle/>
          <a:p>
            <a:endParaRPr lang="es-ES"/>
          </a:p>
        </p:txBody>
      </p:sp>
      <p:sp>
        <p:nvSpPr>
          <p:cNvPr id="7" name="Text 5"/>
          <p:cNvSpPr/>
          <p:nvPr/>
        </p:nvSpPr>
        <p:spPr>
          <a:xfrm>
            <a:off x="777240" y="1943100"/>
            <a:ext cx="4617720" cy="502920"/>
          </a:xfrm>
          <a:prstGeom prst="rect">
            <a:avLst/>
          </a:prstGeom>
          <a:noFill/>
          <a:ln/>
        </p:spPr>
        <p:txBody>
          <a:bodyPr wrap="square" lIns="0" tIns="0" rIns="0" bIns="0" rtlCol="0" anchor="ctr"/>
          <a:lstStyle/>
          <a:p>
            <a:pPr marL="0" indent="0" algn="ctr">
              <a:buNone/>
            </a:pPr>
            <a:r>
              <a:rPr lang="en-US" sz="1300" b="1" kern="0" spc="200" dirty="0">
                <a:solidFill>
                  <a:srgbClr val="FFFFFF"/>
                </a:solidFill>
                <a:latin typeface="Gotham Medium" pitchFamily="34" charset="0"/>
                <a:ea typeface="Gotham Medium" pitchFamily="34" charset="-122"/>
                <a:cs typeface="Gotham Medium" pitchFamily="34" charset="-120"/>
              </a:rPr>
              <a:t>VT EMPRESARIAL</a:t>
            </a:r>
            <a:endParaRPr lang="en-US" sz="1300" dirty="0"/>
          </a:p>
        </p:txBody>
      </p:sp>
      <p:sp>
        <p:nvSpPr>
          <p:cNvPr id="8" name="Text 6"/>
          <p:cNvSpPr/>
          <p:nvPr/>
        </p:nvSpPr>
        <p:spPr>
          <a:xfrm>
            <a:off x="1005840" y="2628900"/>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PARA QUÉ VIGILA</a:t>
            </a:r>
            <a:endParaRPr lang="en-US" sz="900" dirty="0"/>
          </a:p>
        </p:txBody>
      </p:sp>
      <p:sp>
        <p:nvSpPr>
          <p:cNvPr id="9" name="Text 7"/>
          <p:cNvSpPr/>
          <p:nvPr/>
        </p:nvSpPr>
        <p:spPr>
          <a:xfrm>
            <a:off x="1005840" y="2875788"/>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Para decidir cómo competir</a:t>
            </a:r>
            <a:endParaRPr lang="en-US" sz="1100" dirty="0"/>
          </a:p>
        </p:txBody>
      </p:sp>
      <p:sp>
        <p:nvSpPr>
          <p:cNvPr id="10" name="Text 8"/>
          <p:cNvSpPr/>
          <p:nvPr/>
        </p:nvSpPr>
        <p:spPr>
          <a:xfrm>
            <a:off x="1005840" y="3342132"/>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DECISIONES</a:t>
            </a:r>
            <a:endParaRPr lang="en-US" sz="900" dirty="0"/>
          </a:p>
        </p:txBody>
      </p:sp>
      <p:sp>
        <p:nvSpPr>
          <p:cNvPr id="11" name="Text 9"/>
          <p:cNvSpPr/>
          <p:nvPr/>
        </p:nvSpPr>
        <p:spPr>
          <a:xfrm>
            <a:off x="1005840" y="3589020"/>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Entrar a mercados, lanzar producto, posicionarse, adquirir</a:t>
            </a:r>
            <a:endParaRPr lang="en-US" sz="1100" dirty="0"/>
          </a:p>
        </p:txBody>
      </p:sp>
      <p:sp>
        <p:nvSpPr>
          <p:cNvPr id="12" name="Text 10"/>
          <p:cNvSpPr/>
          <p:nvPr/>
        </p:nvSpPr>
        <p:spPr>
          <a:xfrm>
            <a:off x="1005840" y="4055364"/>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BUSCA</a:t>
            </a:r>
            <a:endParaRPr lang="en-US" sz="900" dirty="0"/>
          </a:p>
        </p:txBody>
      </p:sp>
      <p:sp>
        <p:nvSpPr>
          <p:cNvPr id="13" name="Text 11"/>
          <p:cNvSpPr/>
          <p:nvPr/>
        </p:nvSpPr>
        <p:spPr>
          <a:xfrm>
            <a:off x="1005840" y="4302252"/>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Ventaja competitiva</a:t>
            </a:r>
            <a:endParaRPr lang="en-US" sz="1100" dirty="0"/>
          </a:p>
        </p:txBody>
      </p:sp>
      <p:sp>
        <p:nvSpPr>
          <p:cNvPr id="14" name="Shape 12"/>
          <p:cNvSpPr/>
          <p:nvPr/>
        </p:nvSpPr>
        <p:spPr>
          <a:xfrm>
            <a:off x="5623560" y="1943100"/>
            <a:ext cx="4617720" cy="2743200"/>
          </a:xfrm>
          <a:prstGeom prst="rect">
            <a:avLst/>
          </a:prstGeom>
          <a:solidFill>
            <a:srgbClr val="FFFFFF"/>
          </a:solidFill>
          <a:ln w="25400">
            <a:solidFill>
              <a:srgbClr val="FF5A00"/>
            </a:solidFill>
            <a:prstDash val="solid"/>
          </a:ln>
        </p:spPr>
        <p:txBody>
          <a:bodyPr/>
          <a:lstStyle/>
          <a:p>
            <a:endParaRPr lang="es-ES"/>
          </a:p>
        </p:txBody>
      </p:sp>
      <p:sp>
        <p:nvSpPr>
          <p:cNvPr id="15" name="Shape 13"/>
          <p:cNvSpPr/>
          <p:nvPr/>
        </p:nvSpPr>
        <p:spPr>
          <a:xfrm>
            <a:off x="5623560" y="1943100"/>
            <a:ext cx="4617720" cy="502920"/>
          </a:xfrm>
          <a:prstGeom prst="rect">
            <a:avLst/>
          </a:prstGeom>
          <a:solidFill>
            <a:srgbClr val="FF5A00"/>
          </a:solidFill>
          <a:ln w="12700">
            <a:solidFill>
              <a:srgbClr val="FF5A00"/>
            </a:solidFill>
            <a:prstDash val="solid"/>
          </a:ln>
        </p:spPr>
        <p:txBody>
          <a:bodyPr/>
          <a:lstStyle/>
          <a:p>
            <a:endParaRPr lang="es-ES"/>
          </a:p>
        </p:txBody>
      </p:sp>
      <p:sp>
        <p:nvSpPr>
          <p:cNvPr id="16" name="Text 14"/>
          <p:cNvSpPr/>
          <p:nvPr/>
        </p:nvSpPr>
        <p:spPr>
          <a:xfrm>
            <a:off x="5623560" y="1943100"/>
            <a:ext cx="4617720" cy="502920"/>
          </a:xfrm>
          <a:prstGeom prst="rect">
            <a:avLst/>
          </a:prstGeom>
          <a:noFill/>
          <a:ln/>
        </p:spPr>
        <p:txBody>
          <a:bodyPr wrap="square" lIns="0" tIns="0" rIns="0" bIns="0" rtlCol="0" anchor="ctr"/>
          <a:lstStyle/>
          <a:p>
            <a:pPr marL="0" indent="0" algn="ctr">
              <a:buNone/>
            </a:pPr>
            <a:r>
              <a:rPr lang="en-US" sz="1300" b="1" kern="0" spc="200" dirty="0">
                <a:solidFill>
                  <a:srgbClr val="FFFFFF"/>
                </a:solidFill>
                <a:latin typeface="Gotham Medium" pitchFamily="34" charset="0"/>
                <a:ea typeface="Gotham Medium" pitchFamily="34" charset="-122"/>
                <a:cs typeface="Gotham Medium" pitchFamily="34" charset="-120"/>
              </a:rPr>
              <a:t>VT UNIVERSITARIA</a:t>
            </a:r>
            <a:endParaRPr lang="en-US" sz="1300" dirty="0"/>
          </a:p>
        </p:txBody>
      </p:sp>
      <p:sp>
        <p:nvSpPr>
          <p:cNvPr id="17" name="Text 15"/>
          <p:cNvSpPr/>
          <p:nvPr/>
        </p:nvSpPr>
        <p:spPr>
          <a:xfrm>
            <a:off x="5852160" y="2628900"/>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PARA QUÉ VIGILA</a:t>
            </a:r>
            <a:endParaRPr lang="en-US" sz="900" dirty="0"/>
          </a:p>
        </p:txBody>
      </p:sp>
      <p:sp>
        <p:nvSpPr>
          <p:cNvPr id="18" name="Text 16"/>
          <p:cNvSpPr/>
          <p:nvPr/>
        </p:nvSpPr>
        <p:spPr>
          <a:xfrm>
            <a:off x="5852160" y="2875788"/>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Para que su investigación pueda ser adoptada</a:t>
            </a:r>
            <a:endParaRPr lang="en-US" sz="1100" dirty="0"/>
          </a:p>
        </p:txBody>
      </p:sp>
      <p:sp>
        <p:nvSpPr>
          <p:cNvPr id="19" name="Text 17"/>
          <p:cNvSpPr/>
          <p:nvPr/>
        </p:nvSpPr>
        <p:spPr>
          <a:xfrm>
            <a:off x="5852160" y="3342132"/>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DECISIONES</a:t>
            </a:r>
            <a:endParaRPr lang="en-US" sz="900" dirty="0"/>
          </a:p>
        </p:txBody>
      </p:sp>
      <p:sp>
        <p:nvSpPr>
          <p:cNvPr id="20" name="Text 18"/>
          <p:cNvSpPr/>
          <p:nvPr/>
        </p:nvSpPr>
        <p:spPr>
          <a:xfrm>
            <a:off x="5852160" y="3589020"/>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Priorizar líneas, proteger resultados, transferir, aliarse</a:t>
            </a:r>
            <a:endParaRPr lang="en-US" sz="1100" dirty="0"/>
          </a:p>
        </p:txBody>
      </p:sp>
      <p:sp>
        <p:nvSpPr>
          <p:cNvPr id="21" name="Text 19"/>
          <p:cNvSpPr/>
          <p:nvPr/>
        </p:nvSpPr>
        <p:spPr>
          <a:xfrm>
            <a:off x="5852160" y="4055364"/>
            <a:ext cx="4160520" cy="228600"/>
          </a:xfrm>
          <a:prstGeom prst="rect">
            <a:avLst/>
          </a:prstGeom>
          <a:noFill/>
          <a:ln/>
        </p:spPr>
        <p:txBody>
          <a:bodyPr wrap="square" lIns="0" tIns="0" rIns="0" bIns="0" rtlCol="0" anchor="t"/>
          <a:lstStyle/>
          <a:p>
            <a:pPr marL="0" indent="0" algn="l">
              <a:buNone/>
            </a:pPr>
            <a:r>
              <a:rPr lang="en-US" sz="900" b="1" kern="0" spc="150" dirty="0">
                <a:solidFill>
                  <a:srgbClr val="8B8A90"/>
                </a:solidFill>
                <a:latin typeface="Gotham Medium" pitchFamily="34" charset="0"/>
                <a:ea typeface="Gotham Medium" pitchFamily="34" charset="-122"/>
                <a:cs typeface="Gotham Medium" pitchFamily="34" charset="-120"/>
              </a:rPr>
              <a:t>BUSCA</a:t>
            </a:r>
            <a:endParaRPr lang="en-US" sz="900" dirty="0"/>
          </a:p>
        </p:txBody>
      </p:sp>
      <p:sp>
        <p:nvSpPr>
          <p:cNvPr id="22" name="Text 20"/>
          <p:cNvSpPr/>
          <p:nvPr/>
        </p:nvSpPr>
        <p:spPr>
          <a:xfrm>
            <a:off x="5852160" y="4302252"/>
            <a:ext cx="4160520" cy="457200"/>
          </a:xfrm>
          <a:prstGeom prst="rect">
            <a:avLst/>
          </a:prstGeom>
          <a:noFill/>
          <a:ln/>
        </p:spPr>
        <p:txBody>
          <a:bodyPr wrap="square" lIns="0" tIns="0" rIns="0" bIns="0" rtlCol="0" anchor="t"/>
          <a:lstStyle/>
          <a:p>
            <a:pPr marL="0" indent="0" algn="l">
              <a:lnSpc>
                <a:spcPct val="120000"/>
              </a:lnSpc>
              <a:buNone/>
            </a:pPr>
            <a:r>
              <a:rPr lang="en-US" sz="1100" dirty="0">
                <a:solidFill>
                  <a:srgbClr val="161630"/>
                </a:solidFill>
                <a:latin typeface="Gotham Book" pitchFamily="34" charset="0"/>
                <a:ea typeface="Gotham Book" pitchFamily="34" charset="-122"/>
                <a:cs typeface="Gotham Book" pitchFamily="34" charset="-120"/>
              </a:rPr>
              <a:t>Relevancia y transferencia</a:t>
            </a:r>
            <a:endParaRPr lang="en-US" sz="1100" dirty="0"/>
          </a:p>
        </p:txBody>
      </p:sp>
      <p:sp>
        <p:nvSpPr>
          <p:cNvPr id="23" name="Shape 21"/>
          <p:cNvSpPr/>
          <p:nvPr/>
        </p:nvSpPr>
        <p:spPr>
          <a:xfrm>
            <a:off x="777240" y="4777740"/>
            <a:ext cx="9464040" cy="777240"/>
          </a:xfrm>
          <a:prstGeom prst="rect">
            <a:avLst/>
          </a:prstGeom>
          <a:solidFill>
            <a:srgbClr val="161630"/>
          </a:solidFill>
          <a:ln w="12700">
            <a:solidFill>
              <a:srgbClr val="161630"/>
            </a:solidFill>
            <a:prstDash val="solid"/>
          </a:ln>
        </p:spPr>
        <p:txBody>
          <a:bodyPr/>
          <a:lstStyle/>
          <a:p>
            <a:endParaRPr lang="es-ES"/>
          </a:p>
        </p:txBody>
      </p:sp>
      <p:sp>
        <p:nvSpPr>
          <p:cNvPr id="24" name="Text 22"/>
          <p:cNvSpPr/>
          <p:nvPr/>
        </p:nvSpPr>
        <p:spPr>
          <a:xfrm>
            <a:off x="1051560" y="4800600"/>
            <a:ext cx="8915400" cy="914400"/>
          </a:xfrm>
          <a:prstGeom prst="rect">
            <a:avLst/>
          </a:prstGeom>
          <a:noFill/>
          <a:ln/>
        </p:spPr>
        <p:txBody>
          <a:bodyPr wrap="square" lIns="0" tIns="0" rIns="0" bIns="0" rtlCol="0" anchor="ctr"/>
          <a:lstStyle/>
          <a:p>
            <a:pPr marL="0" indent="0" algn="ctr">
              <a:buNone/>
            </a:pPr>
            <a:r>
              <a:rPr lang="en-US" sz="1400" b="1" kern="0" spc="100" dirty="0">
                <a:solidFill>
                  <a:srgbClr val="FFFFFF"/>
                </a:solidFill>
                <a:latin typeface="Gotham Book" pitchFamily="34" charset="0"/>
                <a:ea typeface="Gotham Book" pitchFamily="34" charset="-122"/>
                <a:cs typeface="Gotham Book" pitchFamily="34" charset="-120"/>
              </a:rPr>
              <a:t>Misma metodología.  Distinto enfoque.  Mismo destino.
</a:t>
            </a:r>
            <a:r>
              <a:rPr lang="en-US" sz="1200" i="1" dirty="0">
                <a:solidFill>
                  <a:srgbClr val="FFB030"/>
                </a:solidFill>
                <a:latin typeface="Gotham Book" pitchFamily="34" charset="0"/>
                <a:ea typeface="Gotham Book" pitchFamily="34" charset="-122"/>
                <a:cs typeface="Gotham Book" pitchFamily="34" charset="-120"/>
              </a:rPr>
              <a:t>Que las tecnologías lleguen al mundo. La PI es el lenguaje común que las conecta.</a:t>
            </a:r>
            <a:endParaRPr lang="en-US" sz="1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365760" y="1280160"/>
            <a:ext cx="11430000" cy="4114800"/>
          </a:xfrm>
          <a:prstGeom prst="rect">
            <a:avLst/>
          </a:prstGeom>
          <a:solidFill>
            <a:srgbClr val="161630"/>
          </a:solidFill>
          <a:ln w="12700">
            <a:solidFill>
              <a:srgbClr val="161630"/>
            </a:solidFill>
            <a:prstDash val="solid"/>
          </a:ln>
        </p:spPr>
        <p:txBody>
          <a:bodyPr/>
          <a:lstStyle/>
          <a:p>
            <a:endParaRPr lang="es-ES"/>
          </a:p>
        </p:txBody>
      </p:sp>
      <p:sp>
        <p:nvSpPr>
          <p:cNvPr id="3" name="Text 1"/>
          <p:cNvSpPr/>
          <p:nvPr/>
        </p:nvSpPr>
        <p:spPr>
          <a:xfrm>
            <a:off x="548640" y="2103120"/>
            <a:ext cx="11064240" cy="1828800"/>
          </a:xfrm>
          <a:prstGeom prst="rect">
            <a:avLst/>
          </a:prstGeom>
          <a:noFill/>
          <a:ln/>
        </p:spPr>
        <p:txBody>
          <a:bodyPr wrap="square" lIns="0" tIns="0" rIns="0" bIns="0" rtlCol="0" anchor="ctr"/>
          <a:lstStyle/>
          <a:p>
            <a:pPr marL="0" indent="0" algn="ctr">
              <a:lnSpc>
                <a:spcPct val="120000"/>
              </a:lnSpc>
              <a:buNone/>
            </a:pPr>
            <a:r>
              <a:rPr lang="en-US" sz="3800" b="1" dirty="0">
                <a:solidFill>
                  <a:srgbClr val="FFFFFF"/>
                </a:solidFill>
                <a:latin typeface="Gotham Book" pitchFamily="34" charset="0"/>
                <a:ea typeface="Gotham Book" pitchFamily="34" charset="-122"/>
                <a:cs typeface="Gotham Book" pitchFamily="34" charset="-120"/>
              </a:rPr>
              <a:t>La VT no es buscar más.
</a:t>
            </a:r>
            <a:r>
              <a:rPr lang="en-US" sz="3800" b="1" dirty="0">
                <a:solidFill>
                  <a:srgbClr val="FFB030"/>
                </a:solidFill>
                <a:latin typeface="Gotham Book" pitchFamily="34" charset="0"/>
                <a:ea typeface="Gotham Book" pitchFamily="34" charset="-122"/>
                <a:cs typeface="Gotham Book" pitchFamily="34" charset="-120"/>
              </a:rPr>
              <a:t>Es buscar con propósito.</a:t>
            </a:r>
            <a:endParaRPr lang="en-US" sz="3800" dirty="0"/>
          </a:p>
        </p:txBody>
      </p:sp>
      <p:sp>
        <p:nvSpPr>
          <p:cNvPr id="4" name="Text 2"/>
          <p:cNvSpPr/>
          <p:nvPr/>
        </p:nvSpPr>
        <p:spPr>
          <a:xfrm>
            <a:off x="548640" y="4114800"/>
            <a:ext cx="11064240" cy="457200"/>
          </a:xfrm>
          <a:prstGeom prst="rect">
            <a:avLst/>
          </a:prstGeom>
          <a:noFill/>
          <a:ln/>
        </p:spPr>
        <p:txBody>
          <a:bodyPr wrap="square" lIns="0" tIns="0" rIns="0" bIns="0" rtlCol="0" anchor="ctr"/>
          <a:lstStyle/>
          <a:p>
            <a:pPr marL="0" indent="0" algn="ctr">
              <a:buNone/>
            </a:pPr>
            <a:r>
              <a:rPr lang="en-US" sz="1400" i="1" dirty="0">
                <a:solidFill>
                  <a:srgbClr val="D8D4D0"/>
                </a:solidFill>
                <a:latin typeface="Gotham Light" pitchFamily="34" charset="0"/>
                <a:ea typeface="Gotham Light" pitchFamily="34" charset="-122"/>
                <a:cs typeface="Gotham Light" pitchFamily="34" charset="-120"/>
              </a:rPr>
              <a:t>Propósito de decisión.  Para investigar, proteger, transferir, aliarse y posicionarse.</a:t>
            </a:r>
            <a:endParaRPr lang="en-US" sz="1400" dirty="0"/>
          </a:p>
        </p:txBody>
      </p:sp>
      <p:sp>
        <p:nvSpPr>
          <p:cNvPr id="5" name="Shape 3"/>
          <p:cNvSpPr/>
          <p:nvPr/>
        </p:nvSpPr>
        <p:spPr>
          <a:xfrm>
            <a:off x="5029200" y="4617720"/>
            <a:ext cx="2194560" cy="0"/>
          </a:xfrm>
          <a:prstGeom prst="line">
            <a:avLst/>
          </a:prstGeom>
          <a:noFill/>
          <a:ln w="38100">
            <a:solidFill>
              <a:srgbClr val="FF5A00"/>
            </a:solidFill>
            <a:prstDash val="solid"/>
          </a:ln>
        </p:spPr>
        <p:txBody>
          <a:bodyPr/>
          <a:lstStyle/>
          <a:p>
            <a:endParaRPr lang="es-E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4846320" y="2011680"/>
            <a:ext cx="2286000" cy="1463040"/>
          </a:xfrm>
          <a:prstGeom prst="rect">
            <a:avLst/>
          </a:prstGeom>
          <a:noFill/>
          <a:ln/>
        </p:spPr>
        <p:txBody>
          <a:bodyPr wrap="square" lIns="0" tIns="0" rIns="0" bIns="0" rtlCol="0" anchor="t"/>
          <a:lstStyle/>
          <a:p>
            <a:pPr marL="0" indent="0" algn="l">
              <a:buNone/>
            </a:pPr>
            <a:r>
              <a:rPr lang="en-US" sz="9600" b="1" kern="0" spc="-200" dirty="0">
                <a:solidFill>
                  <a:srgbClr val="FFFFFF"/>
                </a:solidFill>
                <a:latin typeface="Gotham Black" pitchFamily="34" charset="0"/>
                <a:ea typeface="Gotham Black" pitchFamily="34" charset="-122"/>
                <a:cs typeface="Gotham Black" pitchFamily="34" charset="-120"/>
              </a:rPr>
              <a:t>02</a:t>
            </a:r>
            <a:endParaRPr lang="en-US" sz="9600" dirty="0"/>
          </a:p>
        </p:txBody>
      </p:sp>
      <p:sp>
        <p:nvSpPr>
          <p:cNvPr id="3" name="Text 1"/>
          <p:cNvSpPr/>
          <p:nvPr/>
        </p:nvSpPr>
        <p:spPr>
          <a:xfrm>
            <a:off x="4846320" y="3520440"/>
            <a:ext cx="6583680" cy="1188720"/>
          </a:xfrm>
          <a:prstGeom prst="rect">
            <a:avLst/>
          </a:prstGeom>
          <a:noFill/>
          <a:ln/>
        </p:spPr>
        <p:txBody>
          <a:bodyPr wrap="square" lIns="0" tIns="0" rIns="0" bIns="0" rtlCol="0" anchor="t"/>
          <a:lstStyle/>
          <a:p>
            <a:pPr marL="0" indent="0" algn="l">
              <a:lnSpc>
                <a:spcPct val="105000"/>
              </a:lnSpc>
              <a:buNone/>
            </a:pPr>
            <a:r>
              <a:rPr lang="en-US" sz="2800" b="1" kern="0" spc="100" dirty="0">
                <a:solidFill>
                  <a:srgbClr val="FFFFFF"/>
                </a:solidFill>
                <a:latin typeface="Gotham Black" pitchFamily="34" charset="0"/>
                <a:ea typeface="Gotham Black" pitchFamily="34" charset="-122"/>
                <a:cs typeface="Gotham Black" pitchFamily="34" charset="-120"/>
              </a:rPr>
              <a:t>EL CAMINO:</a:t>
            </a:r>
            <a:endParaRPr lang="en-US" sz="2800" dirty="0"/>
          </a:p>
          <a:p>
            <a:pPr marL="0" indent="0" algn="l">
              <a:lnSpc>
                <a:spcPct val="105000"/>
              </a:lnSpc>
              <a:buNone/>
            </a:pPr>
            <a:r>
              <a:rPr lang="en-US" sz="2800" b="1" kern="0" spc="100" dirty="0">
                <a:solidFill>
                  <a:srgbClr val="FFFFFF"/>
                </a:solidFill>
                <a:latin typeface="Gotham Black" pitchFamily="34" charset="0"/>
                <a:ea typeface="Gotham Black" pitchFamily="34" charset="-122"/>
                <a:cs typeface="Gotham Black" pitchFamily="34" charset="-120"/>
              </a:rPr>
              <a:t>TRES NIVELES PARA CONSTRUIR</a:t>
            </a:r>
            <a:endParaRPr lang="en-US" sz="2800" dirty="0"/>
          </a:p>
        </p:txBody>
      </p:sp>
      <p:sp>
        <p:nvSpPr>
          <p:cNvPr id="4" name="Text 2"/>
          <p:cNvSpPr/>
          <p:nvPr/>
        </p:nvSpPr>
        <p:spPr>
          <a:xfrm>
            <a:off x="4846320" y="4800600"/>
            <a:ext cx="6583680" cy="548640"/>
          </a:xfrm>
          <a:prstGeom prst="rect">
            <a:avLst/>
          </a:prstGeom>
          <a:noFill/>
          <a:ln/>
        </p:spPr>
        <p:txBody>
          <a:bodyPr wrap="square" lIns="0" tIns="0" rIns="0" bIns="0" rtlCol="0" anchor="t"/>
          <a:lstStyle/>
          <a:p>
            <a:pPr marL="0" indent="0" algn="l">
              <a:buNone/>
            </a:pPr>
            <a:r>
              <a:rPr lang="en-US" sz="1200" i="1" dirty="0">
                <a:solidFill>
                  <a:srgbClr val="FFFFFF"/>
                </a:solidFill>
                <a:latin typeface="Gotham Light" pitchFamily="34" charset="0"/>
                <a:ea typeface="Gotham Light" pitchFamily="34" charset="-122"/>
                <a:cs typeface="Gotham Light" pitchFamily="34" charset="-120"/>
              </a:rPr>
              <a:t>"¿Qué tendría que construir su universidad para tener un sistema de VT?"</a:t>
            </a:r>
            <a:endParaRPr lang="en-US"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El camino: tres niveles para construir capacidad</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LA TRIPLE HÉLICE (UNIVERSIDAD · EMPRESA · ESTADO) EVOLUCIONA EN CADA NIVEL</a:t>
            </a:r>
            <a:endParaRPr lang="en-US" sz="1000" dirty="0"/>
          </a:p>
        </p:txBody>
      </p:sp>
      <p:sp>
        <p:nvSpPr>
          <p:cNvPr id="5" name="Shape 3"/>
          <p:cNvSpPr/>
          <p:nvPr/>
        </p:nvSpPr>
        <p:spPr>
          <a:xfrm>
            <a:off x="759334" y="1920240"/>
            <a:ext cx="3240000" cy="3456431"/>
          </a:xfrm>
          <a:prstGeom prst="rect">
            <a:avLst/>
          </a:prstGeom>
          <a:solidFill>
            <a:srgbClr val="FFFFFF"/>
          </a:solidFill>
          <a:ln w="25400">
            <a:solidFill>
              <a:srgbClr val="FF5A00"/>
            </a:solidFill>
            <a:prstDash val="solid"/>
          </a:ln>
        </p:spPr>
        <p:txBody>
          <a:bodyPr/>
          <a:lstStyle/>
          <a:p>
            <a:endParaRPr lang="es-ES"/>
          </a:p>
        </p:txBody>
      </p:sp>
      <p:sp>
        <p:nvSpPr>
          <p:cNvPr id="6" name="Shape 4"/>
          <p:cNvSpPr/>
          <p:nvPr/>
        </p:nvSpPr>
        <p:spPr>
          <a:xfrm>
            <a:off x="759334" y="1920240"/>
            <a:ext cx="3240000" cy="777240"/>
          </a:xfrm>
          <a:prstGeom prst="rect">
            <a:avLst/>
          </a:prstGeom>
          <a:solidFill>
            <a:srgbClr val="161630"/>
          </a:solidFill>
          <a:ln w="12700">
            <a:solidFill>
              <a:srgbClr val="161630"/>
            </a:solidFill>
            <a:prstDash val="solid"/>
          </a:ln>
        </p:spPr>
        <p:txBody>
          <a:bodyPr/>
          <a:lstStyle/>
          <a:p>
            <a:endParaRPr lang="es-ES"/>
          </a:p>
        </p:txBody>
      </p:sp>
      <p:sp>
        <p:nvSpPr>
          <p:cNvPr id="7" name="Text 5"/>
          <p:cNvSpPr/>
          <p:nvPr/>
        </p:nvSpPr>
        <p:spPr>
          <a:xfrm>
            <a:off x="896494" y="1984248"/>
            <a:ext cx="914400" cy="640080"/>
          </a:xfrm>
          <a:prstGeom prst="rect">
            <a:avLst/>
          </a:prstGeom>
          <a:noFill/>
          <a:ln/>
        </p:spPr>
        <p:txBody>
          <a:bodyPr wrap="square" lIns="0" tIns="0" rIns="0" bIns="0" rtlCol="0" anchor="ctr"/>
          <a:lstStyle/>
          <a:p>
            <a:pPr marL="0" indent="0" algn="l">
              <a:buNone/>
            </a:pPr>
            <a:r>
              <a:rPr lang="en-US" sz="3800" b="1" kern="0" spc="-100" dirty="0">
                <a:solidFill>
                  <a:srgbClr val="FF5A00"/>
                </a:solidFill>
                <a:latin typeface="Gotham Black" pitchFamily="34" charset="0"/>
                <a:ea typeface="Gotham Black" pitchFamily="34" charset="-122"/>
                <a:cs typeface="Gotham Black" pitchFamily="34" charset="-120"/>
              </a:rPr>
              <a:t>01</a:t>
            </a:r>
            <a:endParaRPr lang="en-US" sz="3800" dirty="0"/>
          </a:p>
        </p:txBody>
      </p:sp>
      <p:sp>
        <p:nvSpPr>
          <p:cNvPr id="8" name="Text 6"/>
          <p:cNvSpPr/>
          <p:nvPr/>
        </p:nvSpPr>
        <p:spPr>
          <a:xfrm>
            <a:off x="1810894" y="2084832"/>
            <a:ext cx="1371600" cy="274320"/>
          </a:xfrm>
          <a:prstGeom prst="rect">
            <a:avLst/>
          </a:prstGeom>
          <a:noFill/>
          <a:ln/>
        </p:spPr>
        <p:txBody>
          <a:bodyPr wrap="square" lIns="0" tIns="0" rIns="0" bIns="0" rtlCol="0" anchor="t"/>
          <a:lstStyle/>
          <a:p>
            <a:pPr marL="0" indent="0" algn="l">
              <a:buNone/>
            </a:pPr>
            <a:r>
              <a:rPr lang="en-US" sz="1000" kern="0" spc="200" dirty="0">
                <a:solidFill>
                  <a:srgbClr val="D8D4D0"/>
                </a:solidFill>
                <a:latin typeface="Gotham Book" pitchFamily="34" charset="0"/>
                <a:ea typeface="Gotham Book" pitchFamily="34" charset="-122"/>
                <a:cs typeface="Gotham Book" pitchFamily="34" charset="-120"/>
              </a:rPr>
              <a:t>NIVEL</a:t>
            </a:r>
            <a:endParaRPr lang="en-US" sz="1000" dirty="0"/>
          </a:p>
        </p:txBody>
      </p:sp>
      <p:sp>
        <p:nvSpPr>
          <p:cNvPr id="9" name="Text 7"/>
          <p:cNvSpPr/>
          <p:nvPr/>
        </p:nvSpPr>
        <p:spPr>
          <a:xfrm>
            <a:off x="942214" y="2834640"/>
            <a:ext cx="3154680" cy="502920"/>
          </a:xfrm>
          <a:prstGeom prst="rect">
            <a:avLst/>
          </a:prstGeom>
          <a:noFill/>
          <a:ln/>
        </p:spPr>
        <p:txBody>
          <a:bodyPr wrap="square" lIns="0" tIns="0" rIns="0" bIns="0" rtlCol="0" anchor="t"/>
          <a:lstStyle/>
          <a:p>
            <a:pPr marL="0" indent="0" algn="l">
              <a:lnSpc>
                <a:spcPct val="110000"/>
              </a:lnSpc>
              <a:buNone/>
            </a:pPr>
            <a:r>
              <a:rPr lang="en-US" sz="1300" b="1" kern="0" spc="100" dirty="0">
                <a:solidFill>
                  <a:srgbClr val="161630"/>
                </a:solidFill>
                <a:latin typeface="Gotham Medium" pitchFamily="34" charset="0"/>
                <a:ea typeface="Gotham Medium" pitchFamily="34" charset="-122"/>
                <a:cs typeface="Gotham Medium" pitchFamily="34" charset="-120"/>
              </a:rPr>
              <a:t>FOCO CON HORIZONTE</a:t>
            </a:r>
            <a:endParaRPr lang="en-US" sz="1300" dirty="0"/>
          </a:p>
        </p:txBody>
      </p:sp>
      <p:sp>
        <p:nvSpPr>
          <p:cNvPr id="10" name="Text 8"/>
          <p:cNvSpPr/>
          <p:nvPr/>
        </p:nvSpPr>
        <p:spPr>
          <a:xfrm>
            <a:off x="850630" y="3310128"/>
            <a:ext cx="3057408" cy="118872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Selecciona líneas con criterio estratégico.</a:t>
            </a: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El puente con empresa surge por casualidad.</a:t>
            </a:r>
            <a:endParaRPr lang="en-US" sz="1100" dirty="0"/>
          </a:p>
        </p:txBody>
      </p:sp>
      <p:sp>
        <p:nvSpPr>
          <p:cNvPr id="11" name="Shape 9"/>
          <p:cNvSpPr/>
          <p:nvPr/>
        </p:nvSpPr>
        <p:spPr>
          <a:xfrm>
            <a:off x="1389109" y="4328095"/>
            <a:ext cx="845820" cy="0"/>
          </a:xfrm>
          <a:prstGeom prst="line">
            <a:avLst/>
          </a:prstGeom>
          <a:noFill/>
          <a:ln w="12700">
            <a:solidFill>
              <a:srgbClr val="FF5A00"/>
            </a:solidFill>
            <a:prstDash val="dash"/>
          </a:ln>
        </p:spPr>
        <p:txBody>
          <a:bodyPr/>
          <a:lstStyle/>
          <a:p>
            <a:endParaRPr lang="es-ES"/>
          </a:p>
        </p:txBody>
      </p:sp>
      <p:sp>
        <p:nvSpPr>
          <p:cNvPr id="12" name="Shape 10"/>
          <p:cNvSpPr/>
          <p:nvPr/>
        </p:nvSpPr>
        <p:spPr>
          <a:xfrm>
            <a:off x="2600689" y="4328095"/>
            <a:ext cx="845820" cy="0"/>
          </a:xfrm>
          <a:prstGeom prst="line">
            <a:avLst/>
          </a:prstGeom>
          <a:noFill/>
          <a:ln w="12700">
            <a:solidFill>
              <a:srgbClr val="FF5A00"/>
            </a:solidFill>
            <a:prstDash val="dash"/>
          </a:ln>
        </p:spPr>
        <p:txBody>
          <a:bodyPr/>
          <a:lstStyle/>
          <a:p>
            <a:endParaRPr lang="es-ES"/>
          </a:p>
        </p:txBody>
      </p:sp>
      <p:sp>
        <p:nvSpPr>
          <p:cNvPr id="13" name="Shape 11"/>
          <p:cNvSpPr/>
          <p:nvPr/>
        </p:nvSpPr>
        <p:spPr>
          <a:xfrm>
            <a:off x="1023349" y="4145215"/>
            <a:ext cx="365760" cy="365760"/>
          </a:xfrm>
          <a:prstGeom prst="ellipse">
            <a:avLst/>
          </a:prstGeom>
          <a:solidFill>
            <a:srgbClr val="161630"/>
          </a:solidFill>
          <a:ln w="12700">
            <a:solidFill>
              <a:srgbClr val="FFFFFF"/>
            </a:solidFill>
            <a:prstDash val="solid"/>
          </a:ln>
        </p:spPr>
        <p:txBody>
          <a:bodyPr/>
          <a:lstStyle/>
          <a:p>
            <a:endParaRPr lang="es-ES"/>
          </a:p>
        </p:txBody>
      </p:sp>
      <p:sp>
        <p:nvSpPr>
          <p:cNvPr id="14" name="Text 12"/>
          <p:cNvSpPr/>
          <p:nvPr/>
        </p:nvSpPr>
        <p:spPr>
          <a:xfrm>
            <a:off x="1023349" y="414521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U</a:t>
            </a:r>
            <a:endParaRPr lang="en-US" sz="1200" dirty="0"/>
          </a:p>
        </p:txBody>
      </p:sp>
      <p:sp>
        <p:nvSpPr>
          <p:cNvPr id="15" name="Shape 13"/>
          <p:cNvSpPr/>
          <p:nvPr/>
        </p:nvSpPr>
        <p:spPr>
          <a:xfrm>
            <a:off x="2234929" y="4145215"/>
            <a:ext cx="365760" cy="365760"/>
          </a:xfrm>
          <a:prstGeom prst="ellipse">
            <a:avLst/>
          </a:prstGeom>
          <a:solidFill>
            <a:srgbClr val="FF5A00"/>
          </a:solidFill>
          <a:ln w="12700">
            <a:solidFill>
              <a:srgbClr val="FFFFFF"/>
            </a:solidFill>
            <a:prstDash val="solid"/>
          </a:ln>
        </p:spPr>
        <p:txBody>
          <a:bodyPr/>
          <a:lstStyle/>
          <a:p>
            <a:endParaRPr lang="es-ES"/>
          </a:p>
        </p:txBody>
      </p:sp>
      <p:sp>
        <p:nvSpPr>
          <p:cNvPr id="16" name="Text 14"/>
          <p:cNvSpPr/>
          <p:nvPr/>
        </p:nvSpPr>
        <p:spPr>
          <a:xfrm>
            <a:off x="2234929" y="414521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17" name="Shape 15"/>
          <p:cNvSpPr/>
          <p:nvPr/>
        </p:nvSpPr>
        <p:spPr>
          <a:xfrm>
            <a:off x="3446509" y="4145215"/>
            <a:ext cx="365760" cy="365760"/>
          </a:xfrm>
          <a:prstGeom prst="ellipse">
            <a:avLst/>
          </a:prstGeom>
          <a:solidFill>
            <a:srgbClr val="161630"/>
          </a:solidFill>
          <a:ln w="12700">
            <a:solidFill>
              <a:srgbClr val="FFFFFF"/>
            </a:solidFill>
            <a:prstDash val="solid"/>
          </a:ln>
        </p:spPr>
        <p:txBody>
          <a:bodyPr/>
          <a:lstStyle/>
          <a:p>
            <a:endParaRPr lang="es-ES"/>
          </a:p>
        </p:txBody>
      </p:sp>
      <p:sp>
        <p:nvSpPr>
          <p:cNvPr id="18" name="Text 16"/>
          <p:cNvSpPr/>
          <p:nvPr/>
        </p:nvSpPr>
        <p:spPr>
          <a:xfrm>
            <a:off x="3446509" y="414521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19" name="Text 17"/>
          <p:cNvSpPr/>
          <p:nvPr/>
        </p:nvSpPr>
        <p:spPr>
          <a:xfrm>
            <a:off x="759334" y="4804331"/>
            <a:ext cx="35204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PUENTE CASUAL</a:t>
            </a:r>
            <a:endParaRPr lang="en-US" sz="900" dirty="0"/>
          </a:p>
        </p:txBody>
      </p:sp>
      <p:sp>
        <p:nvSpPr>
          <p:cNvPr id="20" name="Shape 18"/>
          <p:cNvSpPr/>
          <p:nvPr/>
        </p:nvSpPr>
        <p:spPr>
          <a:xfrm>
            <a:off x="4208134" y="1920240"/>
            <a:ext cx="3240000" cy="3456431"/>
          </a:xfrm>
          <a:prstGeom prst="rect">
            <a:avLst/>
          </a:prstGeom>
          <a:solidFill>
            <a:srgbClr val="FFFFFF"/>
          </a:solidFill>
          <a:ln w="25400">
            <a:solidFill>
              <a:srgbClr val="FF5A00"/>
            </a:solidFill>
            <a:prstDash val="solid"/>
          </a:ln>
        </p:spPr>
        <p:txBody>
          <a:bodyPr/>
          <a:lstStyle/>
          <a:p>
            <a:endParaRPr lang="es-ES"/>
          </a:p>
        </p:txBody>
      </p:sp>
      <p:sp>
        <p:nvSpPr>
          <p:cNvPr id="21" name="Shape 19"/>
          <p:cNvSpPr/>
          <p:nvPr/>
        </p:nvSpPr>
        <p:spPr>
          <a:xfrm>
            <a:off x="4208134" y="1920240"/>
            <a:ext cx="3240000" cy="777240"/>
          </a:xfrm>
          <a:prstGeom prst="rect">
            <a:avLst/>
          </a:prstGeom>
          <a:solidFill>
            <a:srgbClr val="161630"/>
          </a:solidFill>
          <a:ln w="12700">
            <a:solidFill>
              <a:srgbClr val="161630"/>
            </a:solidFill>
            <a:prstDash val="solid"/>
          </a:ln>
        </p:spPr>
        <p:txBody>
          <a:bodyPr/>
          <a:lstStyle/>
          <a:p>
            <a:endParaRPr lang="es-ES"/>
          </a:p>
        </p:txBody>
      </p:sp>
      <p:sp>
        <p:nvSpPr>
          <p:cNvPr id="22" name="Text 20"/>
          <p:cNvSpPr/>
          <p:nvPr/>
        </p:nvSpPr>
        <p:spPr>
          <a:xfrm>
            <a:off x="4345294" y="1984248"/>
            <a:ext cx="914400" cy="640080"/>
          </a:xfrm>
          <a:prstGeom prst="rect">
            <a:avLst/>
          </a:prstGeom>
          <a:noFill/>
          <a:ln/>
        </p:spPr>
        <p:txBody>
          <a:bodyPr wrap="square" lIns="0" tIns="0" rIns="0" bIns="0" rtlCol="0" anchor="ctr"/>
          <a:lstStyle/>
          <a:p>
            <a:pPr marL="0" indent="0" algn="l">
              <a:buNone/>
            </a:pPr>
            <a:r>
              <a:rPr lang="en-US" sz="3800" b="1" kern="0" spc="-100" dirty="0">
                <a:solidFill>
                  <a:srgbClr val="FF5A00"/>
                </a:solidFill>
                <a:latin typeface="Gotham Black" pitchFamily="34" charset="0"/>
                <a:ea typeface="Gotham Black" pitchFamily="34" charset="-122"/>
                <a:cs typeface="Gotham Black" pitchFamily="34" charset="-120"/>
              </a:rPr>
              <a:t>02</a:t>
            </a:r>
            <a:endParaRPr lang="en-US" sz="3800" dirty="0"/>
          </a:p>
        </p:txBody>
      </p:sp>
      <p:sp>
        <p:nvSpPr>
          <p:cNvPr id="23" name="Text 21"/>
          <p:cNvSpPr/>
          <p:nvPr/>
        </p:nvSpPr>
        <p:spPr>
          <a:xfrm>
            <a:off x="5259694" y="2084832"/>
            <a:ext cx="1371600" cy="274320"/>
          </a:xfrm>
          <a:prstGeom prst="rect">
            <a:avLst/>
          </a:prstGeom>
          <a:noFill/>
          <a:ln/>
        </p:spPr>
        <p:txBody>
          <a:bodyPr wrap="square" lIns="0" tIns="0" rIns="0" bIns="0" rtlCol="0" anchor="t"/>
          <a:lstStyle/>
          <a:p>
            <a:pPr marL="0" indent="0" algn="l">
              <a:buNone/>
            </a:pPr>
            <a:r>
              <a:rPr lang="en-US" sz="1000" kern="0" spc="200" dirty="0">
                <a:solidFill>
                  <a:srgbClr val="D8D4D0"/>
                </a:solidFill>
                <a:latin typeface="Gotham Book" pitchFamily="34" charset="0"/>
                <a:ea typeface="Gotham Book" pitchFamily="34" charset="-122"/>
                <a:cs typeface="Gotham Book" pitchFamily="34" charset="-120"/>
              </a:rPr>
              <a:t>NIVEL</a:t>
            </a:r>
            <a:endParaRPr lang="en-US" sz="1000" dirty="0"/>
          </a:p>
        </p:txBody>
      </p:sp>
      <p:sp>
        <p:nvSpPr>
          <p:cNvPr id="24" name="Text 22"/>
          <p:cNvSpPr/>
          <p:nvPr/>
        </p:nvSpPr>
        <p:spPr>
          <a:xfrm>
            <a:off x="4391014" y="2834640"/>
            <a:ext cx="3154680" cy="502920"/>
          </a:xfrm>
          <a:prstGeom prst="rect">
            <a:avLst/>
          </a:prstGeom>
          <a:noFill/>
          <a:ln/>
        </p:spPr>
        <p:txBody>
          <a:bodyPr wrap="square" lIns="0" tIns="0" rIns="0" bIns="0" rtlCol="0" anchor="t"/>
          <a:lstStyle/>
          <a:p>
            <a:pPr marL="0" indent="0" algn="l">
              <a:lnSpc>
                <a:spcPct val="110000"/>
              </a:lnSpc>
              <a:buNone/>
            </a:pPr>
            <a:r>
              <a:rPr lang="en-US" sz="1300" b="1" kern="0" spc="100" dirty="0">
                <a:solidFill>
                  <a:srgbClr val="161630"/>
                </a:solidFill>
                <a:latin typeface="Gotham Medium" pitchFamily="34" charset="0"/>
                <a:ea typeface="Gotham Medium" pitchFamily="34" charset="-122"/>
                <a:cs typeface="Gotham Medium" pitchFamily="34" charset="-120"/>
              </a:rPr>
              <a:t>SISTEMA CON INTERLOCUTORES</a:t>
            </a:r>
            <a:endParaRPr lang="en-US" sz="1300" dirty="0"/>
          </a:p>
        </p:txBody>
      </p:sp>
      <p:sp>
        <p:nvSpPr>
          <p:cNvPr id="25" name="Text 23"/>
          <p:cNvSpPr/>
          <p:nvPr/>
        </p:nvSpPr>
        <p:spPr>
          <a:xfrm>
            <a:off x="4391014" y="3429000"/>
            <a:ext cx="3154680" cy="118872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Construye la triple hélice deliberadamente.</a:t>
            </a: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Procesos formales con empresa y Estado.</a:t>
            </a:r>
            <a:endParaRPr lang="en-US" sz="1100" dirty="0"/>
          </a:p>
        </p:txBody>
      </p:sp>
      <p:sp>
        <p:nvSpPr>
          <p:cNvPr id="26" name="Shape 24"/>
          <p:cNvSpPr/>
          <p:nvPr/>
        </p:nvSpPr>
        <p:spPr>
          <a:xfrm>
            <a:off x="4856584" y="4301411"/>
            <a:ext cx="845820" cy="0"/>
          </a:xfrm>
          <a:prstGeom prst="line">
            <a:avLst/>
          </a:prstGeom>
          <a:noFill/>
          <a:ln w="25400">
            <a:solidFill>
              <a:srgbClr val="FF5A00"/>
            </a:solidFill>
            <a:prstDash val="solid"/>
          </a:ln>
        </p:spPr>
        <p:txBody>
          <a:bodyPr/>
          <a:lstStyle/>
          <a:p>
            <a:endParaRPr lang="es-ES"/>
          </a:p>
        </p:txBody>
      </p:sp>
      <p:sp>
        <p:nvSpPr>
          <p:cNvPr id="27" name="Shape 25"/>
          <p:cNvSpPr/>
          <p:nvPr/>
        </p:nvSpPr>
        <p:spPr>
          <a:xfrm>
            <a:off x="6068164" y="4301411"/>
            <a:ext cx="845820" cy="0"/>
          </a:xfrm>
          <a:prstGeom prst="line">
            <a:avLst/>
          </a:prstGeom>
          <a:noFill/>
          <a:ln w="25400">
            <a:solidFill>
              <a:srgbClr val="FF5A00"/>
            </a:solidFill>
            <a:prstDash val="solid"/>
          </a:ln>
        </p:spPr>
        <p:txBody>
          <a:bodyPr/>
          <a:lstStyle/>
          <a:p>
            <a:endParaRPr lang="es-ES"/>
          </a:p>
        </p:txBody>
      </p:sp>
      <p:sp>
        <p:nvSpPr>
          <p:cNvPr id="28" name="Shape 26"/>
          <p:cNvSpPr/>
          <p:nvPr/>
        </p:nvSpPr>
        <p:spPr>
          <a:xfrm>
            <a:off x="4490824" y="4118531"/>
            <a:ext cx="365760" cy="365760"/>
          </a:xfrm>
          <a:prstGeom prst="ellipse">
            <a:avLst/>
          </a:prstGeom>
          <a:solidFill>
            <a:srgbClr val="161630"/>
          </a:solidFill>
          <a:ln w="12700">
            <a:solidFill>
              <a:srgbClr val="FFFFFF"/>
            </a:solidFill>
            <a:prstDash val="solid"/>
          </a:ln>
        </p:spPr>
        <p:txBody>
          <a:bodyPr/>
          <a:lstStyle/>
          <a:p>
            <a:endParaRPr lang="es-ES"/>
          </a:p>
        </p:txBody>
      </p:sp>
      <p:sp>
        <p:nvSpPr>
          <p:cNvPr id="29" name="Text 27"/>
          <p:cNvSpPr/>
          <p:nvPr/>
        </p:nvSpPr>
        <p:spPr>
          <a:xfrm>
            <a:off x="4490824" y="4118531"/>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U</a:t>
            </a:r>
            <a:endParaRPr lang="en-US" sz="1200" dirty="0"/>
          </a:p>
        </p:txBody>
      </p:sp>
      <p:sp>
        <p:nvSpPr>
          <p:cNvPr id="30" name="Shape 28"/>
          <p:cNvSpPr/>
          <p:nvPr/>
        </p:nvSpPr>
        <p:spPr>
          <a:xfrm>
            <a:off x="5702404" y="4118531"/>
            <a:ext cx="365760" cy="365760"/>
          </a:xfrm>
          <a:prstGeom prst="ellipse">
            <a:avLst/>
          </a:prstGeom>
          <a:solidFill>
            <a:srgbClr val="FF5A00"/>
          </a:solidFill>
          <a:ln w="12700">
            <a:solidFill>
              <a:srgbClr val="FFFFFF"/>
            </a:solidFill>
            <a:prstDash val="solid"/>
          </a:ln>
        </p:spPr>
        <p:txBody>
          <a:bodyPr/>
          <a:lstStyle/>
          <a:p>
            <a:endParaRPr lang="es-ES"/>
          </a:p>
        </p:txBody>
      </p:sp>
      <p:sp>
        <p:nvSpPr>
          <p:cNvPr id="31" name="Text 29"/>
          <p:cNvSpPr/>
          <p:nvPr/>
        </p:nvSpPr>
        <p:spPr>
          <a:xfrm>
            <a:off x="5702404" y="4118531"/>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32" name="Shape 30"/>
          <p:cNvSpPr/>
          <p:nvPr/>
        </p:nvSpPr>
        <p:spPr>
          <a:xfrm>
            <a:off x="6913984" y="4118531"/>
            <a:ext cx="365760" cy="365760"/>
          </a:xfrm>
          <a:prstGeom prst="ellipse">
            <a:avLst/>
          </a:prstGeom>
          <a:solidFill>
            <a:srgbClr val="161630"/>
          </a:solidFill>
          <a:ln w="12700">
            <a:solidFill>
              <a:srgbClr val="FFFFFF"/>
            </a:solidFill>
            <a:prstDash val="solid"/>
          </a:ln>
        </p:spPr>
        <p:txBody>
          <a:bodyPr/>
          <a:lstStyle/>
          <a:p>
            <a:endParaRPr lang="es-ES"/>
          </a:p>
        </p:txBody>
      </p:sp>
      <p:sp>
        <p:nvSpPr>
          <p:cNvPr id="33" name="Text 31"/>
          <p:cNvSpPr/>
          <p:nvPr/>
        </p:nvSpPr>
        <p:spPr>
          <a:xfrm>
            <a:off x="6913984" y="4118531"/>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34" name="Text 32"/>
          <p:cNvSpPr/>
          <p:nvPr/>
        </p:nvSpPr>
        <p:spPr>
          <a:xfrm>
            <a:off x="4125064" y="4804331"/>
            <a:ext cx="35204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PUENTE DELIBERADO</a:t>
            </a:r>
            <a:endParaRPr lang="en-US" sz="900" dirty="0"/>
          </a:p>
        </p:txBody>
      </p:sp>
      <p:sp>
        <p:nvSpPr>
          <p:cNvPr id="35" name="Shape 33"/>
          <p:cNvSpPr/>
          <p:nvPr/>
        </p:nvSpPr>
        <p:spPr>
          <a:xfrm>
            <a:off x="7645504" y="1920240"/>
            <a:ext cx="3240000" cy="3456431"/>
          </a:xfrm>
          <a:prstGeom prst="rect">
            <a:avLst/>
          </a:prstGeom>
          <a:solidFill>
            <a:srgbClr val="FFFFFF"/>
          </a:solidFill>
          <a:ln w="25400">
            <a:solidFill>
              <a:srgbClr val="FF5A00"/>
            </a:solidFill>
            <a:prstDash val="solid"/>
          </a:ln>
        </p:spPr>
        <p:txBody>
          <a:bodyPr/>
          <a:lstStyle/>
          <a:p>
            <a:endParaRPr lang="es-ES"/>
          </a:p>
        </p:txBody>
      </p:sp>
      <p:sp>
        <p:nvSpPr>
          <p:cNvPr id="36" name="Shape 34"/>
          <p:cNvSpPr/>
          <p:nvPr/>
        </p:nvSpPr>
        <p:spPr>
          <a:xfrm>
            <a:off x="7645504" y="1920240"/>
            <a:ext cx="3240000" cy="777240"/>
          </a:xfrm>
          <a:prstGeom prst="rect">
            <a:avLst/>
          </a:prstGeom>
          <a:solidFill>
            <a:srgbClr val="161630"/>
          </a:solidFill>
          <a:ln w="12700">
            <a:solidFill>
              <a:srgbClr val="161630"/>
            </a:solidFill>
            <a:prstDash val="solid"/>
          </a:ln>
        </p:spPr>
        <p:txBody>
          <a:bodyPr/>
          <a:lstStyle/>
          <a:p>
            <a:endParaRPr lang="es-ES"/>
          </a:p>
        </p:txBody>
      </p:sp>
      <p:sp>
        <p:nvSpPr>
          <p:cNvPr id="37" name="Text 35"/>
          <p:cNvSpPr/>
          <p:nvPr/>
        </p:nvSpPr>
        <p:spPr>
          <a:xfrm>
            <a:off x="7782664" y="1984248"/>
            <a:ext cx="914400" cy="640080"/>
          </a:xfrm>
          <a:prstGeom prst="rect">
            <a:avLst/>
          </a:prstGeom>
          <a:noFill/>
          <a:ln/>
        </p:spPr>
        <p:txBody>
          <a:bodyPr wrap="square" lIns="0" tIns="0" rIns="0" bIns="0" rtlCol="0" anchor="ctr"/>
          <a:lstStyle/>
          <a:p>
            <a:pPr marL="0" indent="0" algn="l">
              <a:buNone/>
            </a:pPr>
            <a:r>
              <a:rPr lang="en-US" sz="3800" b="1" kern="0" spc="-100" dirty="0">
                <a:solidFill>
                  <a:srgbClr val="FF5A00"/>
                </a:solidFill>
                <a:latin typeface="Gotham Black" pitchFamily="34" charset="0"/>
                <a:ea typeface="Gotham Black" pitchFamily="34" charset="-122"/>
                <a:cs typeface="Gotham Black" pitchFamily="34" charset="-120"/>
              </a:rPr>
              <a:t>03</a:t>
            </a:r>
            <a:endParaRPr lang="en-US" sz="3800" dirty="0"/>
          </a:p>
        </p:txBody>
      </p:sp>
      <p:sp>
        <p:nvSpPr>
          <p:cNvPr id="38" name="Text 36"/>
          <p:cNvSpPr/>
          <p:nvPr/>
        </p:nvSpPr>
        <p:spPr>
          <a:xfrm>
            <a:off x="8697064" y="2084832"/>
            <a:ext cx="1371600" cy="274320"/>
          </a:xfrm>
          <a:prstGeom prst="rect">
            <a:avLst/>
          </a:prstGeom>
          <a:noFill/>
          <a:ln/>
        </p:spPr>
        <p:txBody>
          <a:bodyPr wrap="square" lIns="0" tIns="0" rIns="0" bIns="0" rtlCol="0" anchor="t"/>
          <a:lstStyle/>
          <a:p>
            <a:pPr marL="0" indent="0" algn="l">
              <a:buNone/>
            </a:pPr>
            <a:r>
              <a:rPr lang="en-US" sz="1000" kern="0" spc="200" dirty="0">
                <a:solidFill>
                  <a:srgbClr val="D8D4D0"/>
                </a:solidFill>
                <a:latin typeface="Gotham Book" pitchFamily="34" charset="0"/>
                <a:ea typeface="Gotham Book" pitchFamily="34" charset="-122"/>
                <a:cs typeface="Gotham Book" pitchFamily="34" charset="-120"/>
              </a:rPr>
              <a:t>NIVEL</a:t>
            </a:r>
            <a:endParaRPr lang="en-US" sz="1000" dirty="0"/>
          </a:p>
        </p:txBody>
      </p:sp>
      <p:sp>
        <p:nvSpPr>
          <p:cNvPr id="39" name="Text 37"/>
          <p:cNvSpPr/>
          <p:nvPr/>
        </p:nvSpPr>
        <p:spPr>
          <a:xfrm>
            <a:off x="7828384" y="2834640"/>
            <a:ext cx="3154680" cy="502920"/>
          </a:xfrm>
          <a:prstGeom prst="rect">
            <a:avLst/>
          </a:prstGeom>
          <a:noFill/>
          <a:ln/>
        </p:spPr>
        <p:txBody>
          <a:bodyPr wrap="square" lIns="0" tIns="0" rIns="0" bIns="0" rtlCol="0" anchor="t"/>
          <a:lstStyle/>
          <a:p>
            <a:pPr marL="0" indent="0" algn="l">
              <a:lnSpc>
                <a:spcPct val="110000"/>
              </a:lnSpc>
              <a:buNone/>
            </a:pPr>
            <a:r>
              <a:rPr lang="en-US" sz="1300" b="1" kern="0" spc="100" dirty="0">
                <a:solidFill>
                  <a:srgbClr val="161630"/>
                </a:solidFill>
                <a:latin typeface="Gotham Medium" pitchFamily="34" charset="0"/>
                <a:ea typeface="Gotham Medium" pitchFamily="34" charset="-122"/>
                <a:cs typeface="Gotham Medium" pitchFamily="34" charset="-120"/>
              </a:rPr>
              <a:t>ECOSISTEMA INTEGRADO</a:t>
            </a:r>
            <a:endParaRPr lang="en-US" sz="1300" dirty="0"/>
          </a:p>
        </p:txBody>
      </p:sp>
      <p:sp>
        <p:nvSpPr>
          <p:cNvPr id="40" name="Text 38"/>
          <p:cNvSpPr/>
          <p:nvPr/>
        </p:nvSpPr>
        <p:spPr>
          <a:xfrm>
            <a:off x="7828384" y="3429000"/>
            <a:ext cx="3154680" cy="118872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Opera como nodo maduro del ecosistema.</a:t>
            </a: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VT integrada en toda la cadena.</a:t>
            </a:r>
            <a:endParaRPr lang="en-US" sz="1100" dirty="0"/>
          </a:p>
        </p:txBody>
      </p:sp>
      <p:sp>
        <p:nvSpPr>
          <p:cNvPr id="41" name="Shape 39"/>
          <p:cNvSpPr/>
          <p:nvPr/>
        </p:nvSpPr>
        <p:spPr>
          <a:xfrm>
            <a:off x="8322581" y="4510975"/>
            <a:ext cx="845820" cy="0"/>
          </a:xfrm>
          <a:prstGeom prst="line">
            <a:avLst/>
          </a:prstGeom>
          <a:noFill/>
          <a:ln w="38100">
            <a:solidFill>
              <a:srgbClr val="FF5A00"/>
            </a:solidFill>
            <a:prstDash val="solid"/>
          </a:ln>
        </p:spPr>
        <p:txBody>
          <a:bodyPr/>
          <a:lstStyle/>
          <a:p>
            <a:endParaRPr lang="es-ES"/>
          </a:p>
        </p:txBody>
      </p:sp>
      <p:sp>
        <p:nvSpPr>
          <p:cNvPr id="42" name="Shape 40"/>
          <p:cNvSpPr/>
          <p:nvPr/>
        </p:nvSpPr>
        <p:spPr>
          <a:xfrm>
            <a:off x="9534161" y="4510975"/>
            <a:ext cx="845820" cy="0"/>
          </a:xfrm>
          <a:prstGeom prst="line">
            <a:avLst/>
          </a:prstGeom>
          <a:noFill/>
          <a:ln w="38100">
            <a:solidFill>
              <a:srgbClr val="FF5A00"/>
            </a:solidFill>
            <a:prstDash val="solid"/>
          </a:ln>
        </p:spPr>
        <p:txBody>
          <a:bodyPr/>
          <a:lstStyle/>
          <a:p>
            <a:endParaRPr lang="es-ES"/>
          </a:p>
        </p:txBody>
      </p:sp>
      <p:sp>
        <p:nvSpPr>
          <p:cNvPr id="43" name="Shape 41"/>
          <p:cNvSpPr/>
          <p:nvPr/>
        </p:nvSpPr>
        <p:spPr>
          <a:xfrm>
            <a:off x="8139701" y="4190935"/>
            <a:ext cx="2423160" cy="0"/>
          </a:xfrm>
          <a:prstGeom prst="line">
            <a:avLst/>
          </a:prstGeom>
          <a:noFill/>
          <a:ln w="38100">
            <a:solidFill>
              <a:srgbClr val="FF5A00"/>
            </a:solidFill>
            <a:prstDash val="solid"/>
          </a:ln>
        </p:spPr>
        <p:txBody>
          <a:bodyPr/>
          <a:lstStyle/>
          <a:p>
            <a:endParaRPr lang="es-ES"/>
          </a:p>
        </p:txBody>
      </p:sp>
      <p:sp>
        <p:nvSpPr>
          <p:cNvPr id="44" name="Shape 42"/>
          <p:cNvSpPr/>
          <p:nvPr/>
        </p:nvSpPr>
        <p:spPr>
          <a:xfrm>
            <a:off x="7956821" y="4328095"/>
            <a:ext cx="365760" cy="365760"/>
          </a:xfrm>
          <a:prstGeom prst="ellipse">
            <a:avLst/>
          </a:prstGeom>
          <a:solidFill>
            <a:srgbClr val="161630"/>
          </a:solidFill>
          <a:ln w="12700">
            <a:solidFill>
              <a:srgbClr val="FFFFFF"/>
            </a:solidFill>
            <a:prstDash val="solid"/>
          </a:ln>
        </p:spPr>
        <p:txBody>
          <a:bodyPr/>
          <a:lstStyle/>
          <a:p>
            <a:endParaRPr lang="es-ES"/>
          </a:p>
        </p:txBody>
      </p:sp>
      <p:sp>
        <p:nvSpPr>
          <p:cNvPr id="45" name="Text 43"/>
          <p:cNvSpPr/>
          <p:nvPr/>
        </p:nvSpPr>
        <p:spPr>
          <a:xfrm>
            <a:off x="7956821" y="432809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U</a:t>
            </a:r>
            <a:endParaRPr lang="en-US" sz="1200" dirty="0"/>
          </a:p>
        </p:txBody>
      </p:sp>
      <p:sp>
        <p:nvSpPr>
          <p:cNvPr id="46" name="Shape 44"/>
          <p:cNvSpPr/>
          <p:nvPr/>
        </p:nvSpPr>
        <p:spPr>
          <a:xfrm>
            <a:off x="9168401" y="4328095"/>
            <a:ext cx="365760" cy="365760"/>
          </a:xfrm>
          <a:prstGeom prst="ellipse">
            <a:avLst/>
          </a:prstGeom>
          <a:solidFill>
            <a:srgbClr val="FF5A00"/>
          </a:solidFill>
          <a:ln w="12700">
            <a:solidFill>
              <a:srgbClr val="FFFFFF"/>
            </a:solidFill>
            <a:prstDash val="solid"/>
          </a:ln>
        </p:spPr>
        <p:txBody>
          <a:bodyPr/>
          <a:lstStyle/>
          <a:p>
            <a:endParaRPr lang="es-ES"/>
          </a:p>
        </p:txBody>
      </p:sp>
      <p:sp>
        <p:nvSpPr>
          <p:cNvPr id="47" name="Text 45"/>
          <p:cNvSpPr/>
          <p:nvPr/>
        </p:nvSpPr>
        <p:spPr>
          <a:xfrm>
            <a:off x="9168401" y="432809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48" name="Shape 46"/>
          <p:cNvSpPr/>
          <p:nvPr/>
        </p:nvSpPr>
        <p:spPr>
          <a:xfrm>
            <a:off x="10379981" y="4328095"/>
            <a:ext cx="365760" cy="365760"/>
          </a:xfrm>
          <a:prstGeom prst="ellipse">
            <a:avLst/>
          </a:prstGeom>
          <a:solidFill>
            <a:srgbClr val="161630"/>
          </a:solidFill>
          <a:ln w="12700">
            <a:solidFill>
              <a:srgbClr val="FFFFFF"/>
            </a:solidFill>
            <a:prstDash val="solid"/>
          </a:ln>
        </p:spPr>
        <p:txBody>
          <a:bodyPr/>
          <a:lstStyle/>
          <a:p>
            <a:endParaRPr lang="es-ES"/>
          </a:p>
        </p:txBody>
      </p:sp>
      <p:sp>
        <p:nvSpPr>
          <p:cNvPr id="49" name="Text 47"/>
          <p:cNvSpPr/>
          <p:nvPr/>
        </p:nvSpPr>
        <p:spPr>
          <a:xfrm>
            <a:off x="10379981" y="4328095"/>
            <a:ext cx="365760" cy="365760"/>
          </a:xfrm>
          <a:prstGeom prst="rect">
            <a:avLst/>
          </a:prstGeom>
          <a:noFill/>
          <a:ln/>
        </p:spPr>
        <p:txBody>
          <a:bodyPr wrap="square" lIns="0" tIns="0" rIns="0" bIns="0" rtlCol="0" anchor="ctr"/>
          <a:lstStyle/>
          <a:p>
            <a:pPr marL="0" indent="0" algn="ctr">
              <a:buNone/>
            </a:pPr>
            <a:r>
              <a:rPr lang="en-US" sz="1200" b="1" dirty="0">
                <a:solidFill>
                  <a:srgbClr val="FFFFFF"/>
                </a:solidFill>
                <a:latin typeface="Gotham Book" pitchFamily="34" charset="0"/>
                <a:ea typeface="Gotham Book" pitchFamily="34" charset="-122"/>
                <a:cs typeface="Gotham Book" pitchFamily="34" charset="-120"/>
              </a:rPr>
              <a:t>E</a:t>
            </a:r>
            <a:endParaRPr lang="en-US" sz="1200" dirty="0"/>
          </a:p>
        </p:txBody>
      </p:sp>
      <p:sp>
        <p:nvSpPr>
          <p:cNvPr id="50" name="Text 48"/>
          <p:cNvSpPr/>
          <p:nvPr/>
        </p:nvSpPr>
        <p:spPr>
          <a:xfrm>
            <a:off x="7591061" y="5013895"/>
            <a:ext cx="35204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ECOSISTEMA VIVO</a:t>
            </a:r>
            <a:endParaRPr lang="en-US" sz="900" dirty="0"/>
          </a:p>
        </p:txBody>
      </p:sp>
      <p:sp>
        <p:nvSpPr>
          <p:cNvPr id="51" name="Text 49"/>
          <p:cNvSpPr/>
          <p:nvPr/>
        </p:nvSpPr>
        <p:spPr>
          <a:xfrm>
            <a:off x="435740" y="6035040"/>
            <a:ext cx="9464040" cy="274320"/>
          </a:xfrm>
          <a:prstGeom prst="rect">
            <a:avLst/>
          </a:prstGeom>
          <a:noFill/>
          <a:ln/>
        </p:spPr>
        <p:txBody>
          <a:bodyPr wrap="square" lIns="0" tIns="0" rIns="0" bIns="0" rtlCol="0" anchor="ctr"/>
          <a:lstStyle/>
          <a:p>
            <a:pPr marL="0" indent="0" algn="ctr">
              <a:buNone/>
            </a:pPr>
            <a:r>
              <a:rPr lang="en-US" sz="1200" i="1" dirty="0">
                <a:latin typeface="Gotham Light" pitchFamily="34" charset="0"/>
                <a:ea typeface="Gotham Light" pitchFamily="34" charset="-122"/>
                <a:cs typeface="Gotham Light" pitchFamily="34" charset="-120"/>
              </a:rPr>
              <a:t>U: universidad   ·   E: empresa   ·   E: estado</a:t>
            </a:r>
            <a:endParaRPr lang="en-US"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Cinco capacidades que se calibran en cada nivel</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LO QUE CAMBIA AL SUBIR DE NIVEL ES CÓMO SE VEN ESTAS CINCO</a:t>
            </a:r>
            <a:endParaRPr lang="en-US" sz="1000" dirty="0"/>
          </a:p>
        </p:txBody>
      </p:sp>
      <p:sp>
        <p:nvSpPr>
          <p:cNvPr id="5" name="Shape 3"/>
          <p:cNvSpPr/>
          <p:nvPr/>
        </p:nvSpPr>
        <p:spPr>
          <a:xfrm>
            <a:off x="270121" y="2240280"/>
            <a:ext cx="2148840" cy="2377440"/>
          </a:xfrm>
          <a:prstGeom prst="rect">
            <a:avLst/>
          </a:prstGeom>
          <a:solidFill>
            <a:srgbClr val="FFFFFF"/>
          </a:solidFill>
          <a:ln w="12700">
            <a:solidFill>
              <a:srgbClr val="D8D4D0"/>
            </a:solidFill>
            <a:prstDash val="solid"/>
          </a:ln>
        </p:spPr>
        <p:txBody>
          <a:bodyPr/>
          <a:lstStyle/>
          <a:p>
            <a:endParaRPr lang="es-ES"/>
          </a:p>
        </p:txBody>
      </p:sp>
      <p:sp>
        <p:nvSpPr>
          <p:cNvPr id="6" name="Shape 4"/>
          <p:cNvSpPr/>
          <p:nvPr/>
        </p:nvSpPr>
        <p:spPr>
          <a:xfrm>
            <a:off x="270121" y="2240280"/>
            <a:ext cx="2148840" cy="91440"/>
          </a:xfrm>
          <a:prstGeom prst="rect">
            <a:avLst/>
          </a:prstGeom>
          <a:solidFill>
            <a:srgbClr val="FF5A00"/>
          </a:solidFill>
          <a:ln w="12700">
            <a:solidFill>
              <a:srgbClr val="FF5A00"/>
            </a:solidFill>
            <a:prstDash val="solid"/>
          </a:ln>
        </p:spPr>
        <p:txBody>
          <a:bodyPr/>
          <a:lstStyle/>
          <a:p>
            <a:endParaRPr lang="es-ES"/>
          </a:p>
        </p:txBody>
      </p:sp>
      <p:sp>
        <p:nvSpPr>
          <p:cNvPr id="7" name="Shape 5"/>
          <p:cNvSpPr/>
          <p:nvPr/>
        </p:nvSpPr>
        <p:spPr>
          <a:xfrm>
            <a:off x="955921" y="2606040"/>
            <a:ext cx="777240" cy="777240"/>
          </a:xfrm>
          <a:prstGeom prst="ellipse">
            <a:avLst/>
          </a:prstGeom>
          <a:solidFill>
            <a:srgbClr val="161630"/>
          </a:solidFill>
          <a:ln w="12700">
            <a:solidFill>
              <a:srgbClr val="161630"/>
            </a:solidFill>
            <a:prstDash val="solid"/>
          </a:ln>
        </p:spPr>
        <p:txBody>
          <a:bodyPr/>
          <a:lstStyle/>
          <a:p>
            <a:endParaRPr lang="es-ES"/>
          </a:p>
        </p:txBody>
      </p:sp>
      <p:pic>
        <p:nvPicPr>
          <p:cNvPr id="8" name="Image 0" descr="preencoded.png"/>
          <p:cNvPicPr>
            <a:picLocks noChangeAspect="1"/>
          </p:cNvPicPr>
          <p:nvPr/>
        </p:nvPicPr>
        <p:blipFill>
          <a:blip r:embed="rId4"/>
          <a:stretch>
            <a:fillRect/>
          </a:stretch>
        </p:blipFill>
        <p:spPr>
          <a:xfrm>
            <a:off x="1115941" y="2766060"/>
            <a:ext cx="457200" cy="457200"/>
          </a:xfrm>
          <a:prstGeom prst="rect">
            <a:avLst/>
          </a:prstGeom>
        </p:spPr>
      </p:pic>
      <p:sp>
        <p:nvSpPr>
          <p:cNvPr id="9" name="Text 6"/>
          <p:cNvSpPr/>
          <p:nvPr/>
        </p:nvSpPr>
        <p:spPr>
          <a:xfrm>
            <a:off x="270121" y="3520440"/>
            <a:ext cx="2148840" cy="274320"/>
          </a:xfrm>
          <a:prstGeom prst="rect">
            <a:avLst/>
          </a:prstGeom>
          <a:noFill/>
          <a:ln/>
        </p:spPr>
        <p:txBody>
          <a:bodyPr wrap="square" lIns="0" tIns="0" rIns="0" bIns="0" rtlCol="0" anchor="t"/>
          <a:lstStyle/>
          <a:p>
            <a:pPr marL="0" indent="0" algn="ctr">
              <a:buNone/>
            </a:pPr>
            <a:r>
              <a:rPr lang="en-US" sz="1100" b="1" kern="0" spc="100" dirty="0">
                <a:solidFill>
                  <a:srgbClr val="FF5A00"/>
                </a:solidFill>
                <a:latin typeface="Gotham Medium" pitchFamily="34" charset="0"/>
                <a:ea typeface="Gotham Medium" pitchFamily="34" charset="-122"/>
                <a:cs typeface="Gotham Medium" pitchFamily="34" charset="-120"/>
              </a:rPr>
              <a:t>01</a:t>
            </a:r>
            <a:endParaRPr lang="en-US" sz="1100" dirty="0"/>
          </a:p>
        </p:txBody>
      </p:sp>
      <p:sp>
        <p:nvSpPr>
          <p:cNvPr id="10" name="Text 7"/>
          <p:cNvSpPr/>
          <p:nvPr/>
        </p:nvSpPr>
        <p:spPr>
          <a:xfrm>
            <a:off x="361561" y="3794760"/>
            <a:ext cx="1965960" cy="36576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FOCO</a:t>
            </a:r>
            <a:endParaRPr lang="en-US" sz="1200" dirty="0"/>
          </a:p>
        </p:txBody>
      </p:sp>
      <p:sp>
        <p:nvSpPr>
          <p:cNvPr id="11" name="Text 8"/>
          <p:cNvSpPr/>
          <p:nvPr/>
        </p:nvSpPr>
        <p:spPr>
          <a:xfrm>
            <a:off x="407281" y="4114800"/>
            <a:ext cx="1874520" cy="457200"/>
          </a:xfrm>
          <a:prstGeom prst="rect">
            <a:avLst/>
          </a:prstGeom>
          <a:noFill/>
          <a:ln/>
        </p:spPr>
        <p:txBody>
          <a:bodyPr wrap="square" lIns="0" tIns="0" rIns="0" bIns="0" rtlCol="0" anchor="t"/>
          <a:lstStyle/>
          <a:p>
            <a:pPr marL="0" indent="0" algn="ctr">
              <a:lnSpc>
                <a:spcPct val="120000"/>
              </a:lnSpc>
              <a:buNone/>
            </a:pPr>
            <a:r>
              <a:rPr lang="en-US" sz="900" dirty="0">
                <a:latin typeface="Gotham Book" pitchFamily="34" charset="0"/>
                <a:ea typeface="Gotham Book" pitchFamily="34" charset="-122"/>
                <a:cs typeface="Gotham Book" pitchFamily="34" charset="-120"/>
              </a:rPr>
              <a:t>Qué se vigila y para qué</a:t>
            </a:r>
            <a:endParaRPr lang="en-US" sz="900" dirty="0"/>
          </a:p>
        </p:txBody>
      </p:sp>
      <p:sp>
        <p:nvSpPr>
          <p:cNvPr id="12" name="Shape 9"/>
          <p:cNvSpPr/>
          <p:nvPr/>
        </p:nvSpPr>
        <p:spPr>
          <a:xfrm>
            <a:off x="2464681" y="2248210"/>
            <a:ext cx="2148840" cy="2377440"/>
          </a:xfrm>
          <a:prstGeom prst="rect">
            <a:avLst/>
          </a:prstGeom>
          <a:solidFill>
            <a:srgbClr val="FFFFFF"/>
          </a:solidFill>
          <a:ln w="12700">
            <a:solidFill>
              <a:srgbClr val="D8D4D0"/>
            </a:solidFill>
            <a:prstDash val="solid"/>
          </a:ln>
        </p:spPr>
        <p:txBody>
          <a:bodyPr/>
          <a:lstStyle/>
          <a:p>
            <a:endParaRPr lang="es-ES"/>
          </a:p>
        </p:txBody>
      </p:sp>
      <p:sp>
        <p:nvSpPr>
          <p:cNvPr id="13" name="Shape 10"/>
          <p:cNvSpPr/>
          <p:nvPr/>
        </p:nvSpPr>
        <p:spPr>
          <a:xfrm>
            <a:off x="2464681" y="2248210"/>
            <a:ext cx="2148840" cy="91440"/>
          </a:xfrm>
          <a:prstGeom prst="rect">
            <a:avLst/>
          </a:prstGeom>
          <a:solidFill>
            <a:srgbClr val="FF5A00"/>
          </a:solidFill>
          <a:ln w="12700">
            <a:solidFill>
              <a:srgbClr val="FF5A00"/>
            </a:solidFill>
            <a:prstDash val="solid"/>
          </a:ln>
        </p:spPr>
        <p:txBody>
          <a:bodyPr/>
          <a:lstStyle/>
          <a:p>
            <a:endParaRPr lang="es-ES"/>
          </a:p>
        </p:txBody>
      </p:sp>
      <p:sp>
        <p:nvSpPr>
          <p:cNvPr id="14" name="Shape 11"/>
          <p:cNvSpPr/>
          <p:nvPr/>
        </p:nvSpPr>
        <p:spPr>
          <a:xfrm>
            <a:off x="3150481" y="2613970"/>
            <a:ext cx="777240" cy="777240"/>
          </a:xfrm>
          <a:prstGeom prst="ellipse">
            <a:avLst/>
          </a:prstGeom>
          <a:solidFill>
            <a:srgbClr val="161630"/>
          </a:solidFill>
          <a:ln w="12700">
            <a:solidFill>
              <a:srgbClr val="161630"/>
            </a:solidFill>
            <a:prstDash val="solid"/>
          </a:ln>
        </p:spPr>
        <p:txBody>
          <a:bodyPr/>
          <a:lstStyle/>
          <a:p>
            <a:endParaRPr lang="es-ES"/>
          </a:p>
        </p:txBody>
      </p:sp>
      <p:pic>
        <p:nvPicPr>
          <p:cNvPr id="15" name="Image 1" descr="preencoded.png"/>
          <p:cNvPicPr>
            <a:picLocks noChangeAspect="1"/>
          </p:cNvPicPr>
          <p:nvPr/>
        </p:nvPicPr>
        <p:blipFill>
          <a:blip r:embed="rId5"/>
          <a:stretch>
            <a:fillRect/>
          </a:stretch>
        </p:blipFill>
        <p:spPr>
          <a:xfrm>
            <a:off x="3310501" y="2773990"/>
            <a:ext cx="457200" cy="457200"/>
          </a:xfrm>
          <a:prstGeom prst="rect">
            <a:avLst/>
          </a:prstGeom>
        </p:spPr>
      </p:pic>
      <p:sp>
        <p:nvSpPr>
          <p:cNvPr id="16" name="Text 12"/>
          <p:cNvSpPr/>
          <p:nvPr/>
        </p:nvSpPr>
        <p:spPr>
          <a:xfrm>
            <a:off x="2464681" y="3528370"/>
            <a:ext cx="2148840" cy="274320"/>
          </a:xfrm>
          <a:prstGeom prst="rect">
            <a:avLst/>
          </a:prstGeom>
          <a:noFill/>
          <a:ln/>
        </p:spPr>
        <p:txBody>
          <a:bodyPr wrap="square" lIns="0" tIns="0" rIns="0" bIns="0" rtlCol="0" anchor="t"/>
          <a:lstStyle/>
          <a:p>
            <a:pPr marL="0" indent="0" algn="ctr">
              <a:buNone/>
            </a:pPr>
            <a:r>
              <a:rPr lang="en-US" sz="1100" b="1" kern="0" spc="100" dirty="0">
                <a:solidFill>
                  <a:srgbClr val="FF5A00"/>
                </a:solidFill>
                <a:latin typeface="Gotham Medium" pitchFamily="34" charset="0"/>
                <a:ea typeface="Gotham Medium" pitchFamily="34" charset="-122"/>
                <a:cs typeface="Gotham Medium" pitchFamily="34" charset="-120"/>
              </a:rPr>
              <a:t>02</a:t>
            </a:r>
            <a:endParaRPr lang="en-US" sz="1100" dirty="0"/>
          </a:p>
        </p:txBody>
      </p:sp>
      <p:sp>
        <p:nvSpPr>
          <p:cNvPr id="17" name="Text 13"/>
          <p:cNvSpPr/>
          <p:nvPr/>
        </p:nvSpPr>
        <p:spPr>
          <a:xfrm>
            <a:off x="2556121" y="3802690"/>
            <a:ext cx="1965960" cy="36576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CAPTURA</a:t>
            </a:r>
            <a:endParaRPr lang="en-US" sz="1200" dirty="0"/>
          </a:p>
        </p:txBody>
      </p:sp>
      <p:sp>
        <p:nvSpPr>
          <p:cNvPr id="18" name="Text 14"/>
          <p:cNvSpPr/>
          <p:nvPr/>
        </p:nvSpPr>
        <p:spPr>
          <a:xfrm>
            <a:off x="2601841" y="4122730"/>
            <a:ext cx="1874520" cy="457200"/>
          </a:xfrm>
          <a:prstGeom prst="rect">
            <a:avLst/>
          </a:prstGeom>
          <a:noFill/>
          <a:ln/>
        </p:spPr>
        <p:txBody>
          <a:bodyPr wrap="square" lIns="0" tIns="0" rIns="0" bIns="0" rtlCol="0" anchor="t"/>
          <a:lstStyle/>
          <a:p>
            <a:pPr marL="0" indent="0" algn="ctr">
              <a:lnSpc>
                <a:spcPct val="120000"/>
              </a:lnSpc>
              <a:buNone/>
            </a:pPr>
            <a:r>
              <a:rPr lang="en-US" sz="900" dirty="0">
                <a:latin typeface="Gotham Book" pitchFamily="34" charset="0"/>
                <a:ea typeface="Gotham Book" pitchFamily="34" charset="-122"/>
                <a:cs typeface="Gotham Book" pitchFamily="34" charset="-120"/>
              </a:rPr>
              <a:t>De dónde se obtiene la información</a:t>
            </a:r>
            <a:endParaRPr lang="en-US" sz="900" dirty="0"/>
          </a:p>
        </p:txBody>
      </p:sp>
      <p:sp>
        <p:nvSpPr>
          <p:cNvPr id="19" name="Shape 15"/>
          <p:cNvSpPr/>
          <p:nvPr/>
        </p:nvSpPr>
        <p:spPr>
          <a:xfrm>
            <a:off x="4647811" y="2248210"/>
            <a:ext cx="2148840" cy="2377440"/>
          </a:xfrm>
          <a:prstGeom prst="rect">
            <a:avLst/>
          </a:prstGeom>
          <a:solidFill>
            <a:srgbClr val="FFFFFF"/>
          </a:solidFill>
          <a:ln w="12700">
            <a:solidFill>
              <a:srgbClr val="D8D4D0"/>
            </a:solidFill>
            <a:prstDash val="solid"/>
          </a:ln>
        </p:spPr>
        <p:txBody>
          <a:bodyPr/>
          <a:lstStyle/>
          <a:p>
            <a:endParaRPr lang="es-ES"/>
          </a:p>
        </p:txBody>
      </p:sp>
      <p:sp>
        <p:nvSpPr>
          <p:cNvPr id="20" name="Shape 16"/>
          <p:cNvSpPr/>
          <p:nvPr/>
        </p:nvSpPr>
        <p:spPr>
          <a:xfrm>
            <a:off x="4647811" y="2248210"/>
            <a:ext cx="2148840" cy="91440"/>
          </a:xfrm>
          <a:prstGeom prst="rect">
            <a:avLst/>
          </a:prstGeom>
          <a:solidFill>
            <a:srgbClr val="FF5A00"/>
          </a:solidFill>
          <a:ln w="12700">
            <a:solidFill>
              <a:srgbClr val="FF5A00"/>
            </a:solidFill>
            <a:prstDash val="solid"/>
          </a:ln>
        </p:spPr>
        <p:txBody>
          <a:bodyPr/>
          <a:lstStyle/>
          <a:p>
            <a:endParaRPr lang="es-ES"/>
          </a:p>
        </p:txBody>
      </p:sp>
      <p:sp>
        <p:nvSpPr>
          <p:cNvPr id="21" name="Shape 17"/>
          <p:cNvSpPr/>
          <p:nvPr/>
        </p:nvSpPr>
        <p:spPr>
          <a:xfrm>
            <a:off x="5333611" y="2613970"/>
            <a:ext cx="777240" cy="777240"/>
          </a:xfrm>
          <a:prstGeom prst="ellipse">
            <a:avLst/>
          </a:prstGeom>
          <a:solidFill>
            <a:srgbClr val="161630"/>
          </a:solidFill>
          <a:ln w="12700">
            <a:solidFill>
              <a:srgbClr val="161630"/>
            </a:solidFill>
            <a:prstDash val="solid"/>
          </a:ln>
        </p:spPr>
        <p:txBody>
          <a:bodyPr/>
          <a:lstStyle/>
          <a:p>
            <a:endParaRPr lang="es-ES"/>
          </a:p>
        </p:txBody>
      </p:sp>
      <p:pic>
        <p:nvPicPr>
          <p:cNvPr id="22" name="Image 2" descr="preencoded.png"/>
          <p:cNvPicPr>
            <a:picLocks noChangeAspect="1"/>
          </p:cNvPicPr>
          <p:nvPr/>
        </p:nvPicPr>
        <p:blipFill>
          <a:blip r:embed="rId6"/>
          <a:stretch>
            <a:fillRect/>
          </a:stretch>
        </p:blipFill>
        <p:spPr>
          <a:xfrm>
            <a:off x="5493631" y="2773990"/>
            <a:ext cx="457200" cy="457200"/>
          </a:xfrm>
          <a:prstGeom prst="rect">
            <a:avLst/>
          </a:prstGeom>
        </p:spPr>
      </p:pic>
      <p:sp>
        <p:nvSpPr>
          <p:cNvPr id="23" name="Text 18"/>
          <p:cNvSpPr/>
          <p:nvPr/>
        </p:nvSpPr>
        <p:spPr>
          <a:xfrm>
            <a:off x="4647811" y="3528370"/>
            <a:ext cx="2148840" cy="274320"/>
          </a:xfrm>
          <a:prstGeom prst="rect">
            <a:avLst/>
          </a:prstGeom>
          <a:noFill/>
          <a:ln/>
        </p:spPr>
        <p:txBody>
          <a:bodyPr wrap="square" lIns="0" tIns="0" rIns="0" bIns="0" rtlCol="0" anchor="t"/>
          <a:lstStyle/>
          <a:p>
            <a:pPr marL="0" indent="0" algn="ctr">
              <a:buNone/>
            </a:pPr>
            <a:r>
              <a:rPr lang="en-US" sz="1100" b="1" kern="0" spc="100" dirty="0">
                <a:solidFill>
                  <a:srgbClr val="FF5A00"/>
                </a:solidFill>
                <a:latin typeface="Gotham Medium" pitchFamily="34" charset="0"/>
                <a:ea typeface="Gotham Medium" pitchFamily="34" charset="-122"/>
                <a:cs typeface="Gotham Medium" pitchFamily="34" charset="-120"/>
              </a:rPr>
              <a:t>03</a:t>
            </a:r>
            <a:endParaRPr lang="en-US" sz="1100" dirty="0"/>
          </a:p>
        </p:txBody>
      </p:sp>
      <p:sp>
        <p:nvSpPr>
          <p:cNvPr id="24" name="Text 19"/>
          <p:cNvSpPr/>
          <p:nvPr/>
        </p:nvSpPr>
        <p:spPr>
          <a:xfrm>
            <a:off x="4739251" y="3802690"/>
            <a:ext cx="1965960" cy="36576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ANÁLISIS</a:t>
            </a:r>
            <a:endParaRPr lang="en-US" sz="1200" dirty="0"/>
          </a:p>
        </p:txBody>
      </p:sp>
      <p:sp>
        <p:nvSpPr>
          <p:cNvPr id="25" name="Text 20"/>
          <p:cNvSpPr/>
          <p:nvPr/>
        </p:nvSpPr>
        <p:spPr>
          <a:xfrm>
            <a:off x="4784971" y="4122730"/>
            <a:ext cx="1874520" cy="457200"/>
          </a:xfrm>
          <a:prstGeom prst="rect">
            <a:avLst/>
          </a:prstGeom>
          <a:noFill/>
          <a:ln/>
        </p:spPr>
        <p:txBody>
          <a:bodyPr wrap="square" lIns="0" tIns="0" rIns="0" bIns="0" rtlCol="0" anchor="t"/>
          <a:lstStyle/>
          <a:p>
            <a:pPr marL="0" indent="0" algn="ctr">
              <a:lnSpc>
                <a:spcPct val="120000"/>
              </a:lnSpc>
              <a:buNone/>
            </a:pPr>
            <a:r>
              <a:rPr lang="en-US" sz="900" dirty="0">
                <a:latin typeface="Gotham Book" pitchFamily="34" charset="0"/>
                <a:ea typeface="Gotham Book" pitchFamily="34" charset="-122"/>
                <a:cs typeface="Gotham Book" pitchFamily="34" charset="-120"/>
              </a:rPr>
              <a:t>Cómo se procesa para producir inteligencia</a:t>
            </a:r>
            <a:endParaRPr lang="en-US" sz="900" dirty="0"/>
          </a:p>
        </p:txBody>
      </p:sp>
      <p:sp>
        <p:nvSpPr>
          <p:cNvPr id="26" name="Shape 21"/>
          <p:cNvSpPr/>
          <p:nvPr/>
        </p:nvSpPr>
        <p:spPr>
          <a:xfrm>
            <a:off x="6865231" y="2248210"/>
            <a:ext cx="2148840" cy="2377440"/>
          </a:xfrm>
          <a:prstGeom prst="rect">
            <a:avLst/>
          </a:prstGeom>
          <a:solidFill>
            <a:srgbClr val="FFFFFF"/>
          </a:solidFill>
          <a:ln w="12700">
            <a:solidFill>
              <a:srgbClr val="D8D4D0"/>
            </a:solidFill>
            <a:prstDash val="solid"/>
          </a:ln>
        </p:spPr>
        <p:txBody>
          <a:bodyPr/>
          <a:lstStyle/>
          <a:p>
            <a:endParaRPr lang="es-ES"/>
          </a:p>
        </p:txBody>
      </p:sp>
      <p:sp>
        <p:nvSpPr>
          <p:cNvPr id="27" name="Shape 22"/>
          <p:cNvSpPr/>
          <p:nvPr/>
        </p:nvSpPr>
        <p:spPr>
          <a:xfrm>
            <a:off x="6865231" y="2248210"/>
            <a:ext cx="2148840" cy="91440"/>
          </a:xfrm>
          <a:prstGeom prst="rect">
            <a:avLst/>
          </a:prstGeom>
          <a:solidFill>
            <a:srgbClr val="FF5A00"/>
          </a:solidFill>
          <a:ln w="12700">
            <a:solidFill>
              <a:srgbClr val="FF5A00"/>
            </a:solidFill>
            <a:prstDash val="solid"/>
          </a:ln>
        </p:spPr>
        <p:txBody>
          <a:bodyPr/>
          <a:lstStyle/>
          <a:p>
            <a:endParaRPr lang="es-ES"/>
          </a:p>
        </p:txBody>
      </p:sp>
      <p:sp>
        <p:nvSpPr>
          <p:cNvPr id="28" name="Shape 23"/>
          <p:cNvSpPr/>
          <p:nvPr/>
        </p:nvSpPr>
        <p:spPr>
          <a:xfrm>
            <a:off x="7551031" y="2613970"/>
            <a:ext cx="777240" cy="777240"/>
          </a:xfrm>
          <a:prstGeom prst="ellipse">
            <a:avLst/>
          </a:prstGeom>
          <a:solidFill>
            <a:srgbClr val="161630"/>
          </a:solidFill>
          <a:ln w="12700">
            <a:solidFill>
              <a:srgbClr val="161630"/>
            </a:solidFill>
            <a:prstDash val="solid"/>
          </a:ln>
        </p:spPr>
        <p:txBody>
          <a:bodyPr/>
          <a:lstStyle/>
          <a:p>
            <a:endParaRPr lang="es-ES"/>
          </a:p>
        </p:txBody>
      </p:sp>
      <p:pic>
        <p:nvPicPr>
          <p:cNvPr id="29" name="Image 3" descr="preencoded.png"/>
          <p:cNvPicPr>
            <a:picLocks noChangeAspect="1"/>
          </p:cNvPicPr>
          <p:nvPr/>
        </p:nvPicPr>
        <p:blipFill>
          <a:blip r:embed="rId7"/>
          <a:stretch>
            <a:fillRect/>
          </a:stretch>
        </p:blipFill>
        <p:spPr>
          <a:xfrm>
            <a:off x="7711051" y="2773990"/>
            <a:ext cx="457200" cy="457200"/>
          </a:xfrm>
          <a:prstGeom prst="rect">
            <a:avLst/>
          </a:prstGeom>
        </p:spPr>
      </p:pic>
      <p:sp>
        <p:nvSpPr>
          <p:cNvPr id="30" name="Text 24"/>
          <p:cNvSpPr/>
          <p:nvPr/>
        </p:nvSpPr>
        <p:spPr>
          <a:xfrm>
            <a:off x="6865231" y="3528370"/>
            <a:ext cx="2148840" cy="274320"/>
          </a:xfrm>
          <a:prstGeom prst="rect">
            <a:avLst/>
          </a:prstGeom>
          <a:noFill/>
          <a:ln/>
        </p:spPr>
        <p:txBody>
          <a:bodyPr wrap="square" lIns="0" tIns="0" rIns="0" bIns="0" rtlCol="0" anchor="t"/>
          <a:lstStyle/>
          <a:p>
            <a:pPr marL="0" indent="0" algn="ctr">
              <a:buNone/>
            </a:pPr>
            <a:r>
              <a:rPr lang="en-US" sz="1100" b="1" kern="0" spc="100" dirty="0">
                <a:solidFill>
                  <a:srgbClr val="FF5A00"/>
                </a:solidFill>
                <a:latin typeface="Gotham Medium" pitchFamily="34" charset="0"/>
                <a:ea typeface="Gotham Medium" pitchFamily="34" charset="-122"/>
                <a:cs typeface="Gotham Medium" pitchFamily="34" charset="-120"/>
              </a:rPr>
              <a:t>04</a:t>
            </a:r>
            <a:endParaRPr lang="en-US" sz="1100" dirty="0"/>
          </a:p>
        </p:txBody>
      </p:sp>
      <p:sp>
        <p:nvSpPr>
          <p:cNvPr id="31" name="Text 25"/>
          <p:cNvSpPr/>
          <p:nvPr/>
        </p:nvSpPr>
        <p:spPr>
          <a:xfrm>
            <a:off x="6956671" y="3802690"/>
            <a:ext cx="1965960" cy="36576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ACCIÓN</a:t>
            </a:r>
            <a:endParaRPr lang="en-US" sz="1200" dirty="0"/>
          </a:p>
        </p:txBody>
      </p:sp>
      <p:sp>
        <p:nvSpPr>
          <p:cNvPr id="32" name="Text 26"/>
          <p:cNvSpPr/>
          <p:nvPr/>
        </p:nvSpPr>
        <p:spPr>
          <a:xfrm>
            <a:off x="7002391" y="4122730"/>
            <a:ext cx="1874520" cy="457200"/>
          </a:xfrm>
          <a:prstGeom prst="rect">
            <a:avLst/>
          </a:prstGeom>
          <a:noFill/>
          <a:ln/>
        </p:spPr>
        <p:txBody>
          <a:bodyPr wrap="square" lIns="0" tIns="0" rIns="0" bIns="0" rtlCol="0" anchor="t"/>
          <a:lstStyle/>
          <a:p>
            <a:pPr marL="0" indent="0" algn="ctr">
              <a:lnSpc>
                <a:spcPct val="120000"/>
              </a:lnSpc>
              <a:buNone/>
            </a:pPr>
            <a:r>
              <a:rPr lang="en-US" sz="900" dirty="0">
                <a:latin typeface="Gotham Book" pitchFamily="34" charset="0"/>
                <a:ea typeface="Gotham Book" pitchFamily="34" charset="-122"/>
                <a:cs typeface="Gotham Book" pitchFamily="34" charset="-120"/>
              </a:rPr>
              <a:t>Cómo los hallazgos llegan a decisión</a:t>
            </a:r>
            <a:endParaRPr lang="en-US" sz="900" dirty="0"/>
          </a:p>
        </p:txBody>
      </p:sp>
      <p:sp>
        <p:nvSpPr>
          <p:cNvPr id="33" name="Shape 27"/>
          <p:cNvSpPr/>
          <p:nvPr/>
        </p:nvSpPr>
        <p:spPr>
          <a:xfrm>
            <a:off x="9065506" y="2240280"/>
            <a:ext cx="2148840" cy="2377440"/>
          </a:xfrm>
          <a:prstGeom prst="rect">
            <a:avLst/>
          </a:prstGeom>
          <a:solidFill>
            <a:srgbClr val="FFFFFF"/>
          </a:solidFill>
          <a:ln w="12700">
            <a:solidFill>
              <a:srgbClr val="D8D4D0"/>
            </a:solidFill>
            <a:prstDash val="solid"/>
          </a:ln>
        </p:spPr>
        <p:txBody>
          <a:bodyPr/>
          <a:lstStyle/>
          <a:p>
            <a:endParaRPr lang="es-ES"/>
          </a:p>
        </p:txBody>
      </p:sp>
      <p:sp>
        <p:nvSpPr>
          <p:cNvPr id="34" name="Shape 28"/>
          <p:cNvSpPr/>
          <p:nvPr/>
        </p:nvSpPr>
        <p:spPr>
          <a:xfrm>
            <a:off x="9065506" y="2240280"/>
            <a:ext cx="2148840" cy="91440"/>
          </a:xfrm>
          <a:prstGeom prst="rect">
            <a:avLst/>
          </a:prstGeom>
          <a:solidFill>
            <a:srgbClr val="FF5A00"/>
          </a:solidFill>
          <a:ln w="12700">
            <a:solidFill>
              <a:srgbClr val="FF5A00"/>
            </a:solidFill>
            <a:prstDash val="solid"/>
          </a:ln>
        </p:spPr>
        <p:txBody>
          <a:bodyPr/>
          <a:lstStyle/>
          <a:p>
            <a:endParaRPr lang="es-ES"/>
          </a:p>
        </p:txBody>
      </p:sp>
      <p:sp>
        <p:nvSpPr>
          <p:cNvPr id="35" name="Shape 29"/>
          <p:cNvSpPr/>
          <p:nvPr/>
        </p:nvSpPr>
        <p:spPr>
          <a:xfrm>
            <a:off x="9751306" y="2606040"/>
            <a:ext cx="777240" cy="777240"/>
          </a:xfrm>
          <a:prstGeom prst="ellipse">
            <a:avLst/>
          </a:prstGeom>
          <a:solidFill>
            <a:srgbClr val="161630"/>
          </a:solidFill>
          <a:ln w="12700">
            <a:solidFill>
              <a:srgbClr val="161630"/>
            </a:solidFill>
            <a:prstDash val="solid"/>
          </a:ln>
        </p:spPr>
        <p:txBody>
          <a:bodyPr/>
          <a:lstStyle/>
          <a:p>
            <a:endParaRPr lang="es-ES"/>
          </a:p>
        </p:txBody>
      </p:sp>
      <p:pic>
        <p:nvPicPr>
          <p:cNvPr id="36" name="Image 4" descr="preencoded.png"/>
          <p:cNvPicPr>
            <a:picLocks noChangeAspect="1"/>
          </p:cNvPicPr>
          <p:nvPr/>
        </p:nvPicPr>
        <p:blipFill>
          <a:blip r:embed="rId8"/>
          <a:stretch>
            <a:fillRect/>
          </a:stretch>
        </p:blipFill>
        <p:spPr>
          <a:xfrm>
            <a:off x="9911326" y="2766060"/>
            <a:ext cx="457200" cy="457200"/>
          </a:xfrm>
          <a:prstGeom prst="rect">
            <a:avLst/>
          </a:prstGeom>
        </p:spPr>
      </p:pic>
      <p:sp>
        <p:nvSpPr>
          <p:cNvPr id="37" name="Text 30"/>
          <p:cNvSpPr/>
          <p:nvPr/>
        </p:nvSpPr>
        <p:spPr>
          <a:xfrm>
            <a:off x="9065506" y="3520440"/>
            <a:ext cx="2148840" cy="274320"/>
          </a:xfrm>
          <a:prstGeom prst="rect">
            <a:avLst/>
          </a:prstGeom>
          <a:noFill/>
          <a:ln/>
        </p:spPr>
        <p:txBody>
          <a:bodyPr wrap="square" lIns="0" tIns="0" rIns="0" bIns="0" rtlCol="0" anchor="t"/>
          <a:lstStyle/>
          <a:p>
            <a:pPr marL="0" indent="0" algn="ctr">
              <a:buNone/>
            </a:pPr>
            <a:r>
              <a:rPr lang="en-US" sz="1100" b="1" kern="0" spc="100" dirty="0">
                <a:solidFill>
                  <a:srgbClr val="FF5A00"/>
                </a:solidFill>
                <a:latin typeface="Gotham Medium" pitchFamily="34" charset="0"/>
                <a:ea typeface="Gotham Medium" pitchFamily="34" charset="-122"/>
                <a:cs typeface="Gotham Medium" pitchFamily="34" charset="-120"/>
              </a:rPr>
              <a:t>05</a:t>
            </a:r>
            <a:endParaRPr lang="en-US" sz="1100" dirty="0"/>
          </a:p>
        </p:txBody>
      </p:sp>
      <p:sp>
        <p:nvSpPr>
          <p:cNvPr id="38" name="Text 31"/>
          <p:cNvSpPr/>
          <p:nvPr/>
        </p:nvSpPr>
        <p:spPr>
          <a:xfrm>
            <a:off x="9156946" y="3794760"/>
            <a:ext cx="1965960" cy="365760"/>
          </a:xfrm>
          <a:prstGeom prst="rect">
            <a:avLst/>
          </a:prstGeom>
          <a:noFill/>
          <a:ln/>
        </p:spPr>
        <p:txBody>
          <a:bodyPr wrap="square" lIns="0" tIns="0" rIns="0" bIns="0" rtlCol="0" anchor="t"/>
          <a:lstStyle/>
          <a:p>
            <a:pPr marL="0" indent="0" algn="ctr">
              <a:buNone/>
            </a:pPr>
            <a:r>
              <a:rPr lang="en-US" sz="1200" b="1" kern="0" spc="100" dirty="0">
                <a:solidFill>
                  <a:srgbClr val="161630"/>
                </a:solidFill>
                <a:latin typeface="Gotham Medium" pitchFamily="34" charset="0"/>
                <a:ea typeface="Gotham Medium" pitchFamily="34" charset="-122"/>
                <a:cs typeface="Gotham Medium" pitchFamily="34" charset="-120"/>
              </a:rPr>
              <a:t>INTEGRACIÓN DE IA</a:t>
            </a:r>
            <a:endParaRPr lang="en-US" sz="1200" dirty="0"/>
          </a:p>
        </p:txBody>
      </p:sp>
      <p:sp>
        <p:nvSpPr>
          <p:cNvPr id="39" name="Text 32"/>
          <p:cNvSpPr/>
          <p:nvPr/>
        </p:nvSpPr>
        <p:spPr>
          <a:xfrm>
            <a:off x="9202666" y="4114800"/>
            <a:ext cx="1874520" cy="457200"/>
          </a:xfrm>
          <a:prstGeom prst="rect">
            <a:avLst/>
          </a:prstGeom>
          <a:noFill/>
          <a:ln/>
        </p:spPr>
        <p:txBody>
          <a:bodyPr wrap="square" lIns="0" tIns="0" rIns="0" bIns="0" rtlCol="0" anchor="t"/>
          <a:lstStyle/>
          <a:p>
            <a:pPr marL="0" indent="0" algn="ctr">
              <a:lnSpc>
                <a:spcPct val="120000"/>
              </a:lnSpc>
              <a:buNone/>
            </a:pPr>
            <a:r>
              <a:rPr lang="en-US" sz="900" dirty="0">
                <a:latin typeface="Gotham Book" pitchFamily="34" charset="0"/>
                <a:ea typeface="Gotham Book" pitchFamily="34" charset="-122"/>
                <a:cs typeface="Gotham Book" pitchFamily="34" charset="-120"/>
              </a:rPr>
              <a:t>Cómo la IA está incorporada al oficio</a:t>
            </a:r>
            <a:endParaRPr lang="en-US" sz="900" dirty="0"/>
          </a:p>
        </p:txBody>
      </p:sp>
      <p:sp>
        <p:nvSpPr>
          <p:cNvPr id="40" name="Text 33"/>
          <p:cNvSpPr/>
          <p:nvPr/>
        </p:nvSpPr>
        <p:spPr>
          <a:xfrm>
            <a:off x="1363980" y="4973590"/>
            <a:ext cx="9464040" cy="365760"/>
          </a:xfrm>
          <a:prstGeom prst="rect">
            <a:avLst/>
          </a:prstGeom>
          <a:noFill/>
          <a:ln/>
        </p:spPr>
        <p:txBody>
          <a:bodyPr wrap="square" lIns="0" tIns="0" rIns="0" bIns="0" rtlCol="0" anchor="ctr"/>
          <a:lstStyle/>
          <a:p>
            <a:pPr marL="0" indent="0" algn="ctr">
              <a:buNone/>
            </a:pPr>
            <a:r>
              <a:rPr lang="en-US" i="1" dirty="0">
                <a:latin typeface="Gotham Light" pitchFamily="34" charset="0"/>
                <a:ea typeface="Gotham Light" pitchFamily="34" charset="-122"/>
                <a:cs typeface="Gotham Light" pitchFamily="34" charset="-120"/>
              </a:rPr>
              <a:t>En las próximas slides veremos cómo se ven estas cinco capacidades en cada nivel.</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1 · Foco con horizonte de transferencia</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194560"/>
            <a:ext cx="4617720" cy="3200400"/>
          </a:xfrm>
          <a:prstGeom prst="rect">
            <a:avLst/>
          </a:prstGeom>
          <a:solidFill>
            <a:srgbClr val="161630"/>
          </a:solidFill>
          <a:ln w="12700">
            <a:solidFill>
              <a:srgbClr val="161630"/>
            </a:solidFill>
            <a:prstDash val="solid"/>
          </a:ln>
        </p:spPr>
        <p:txBody>
          <a:bodyPr/>
          <a:lstStyle/>
          <a:p>
            <a:endParaRPr lang="es-ES"/>
          </a:p>
        </p:txBody>
      </p:sp>
      <p:sp>
        <p:nvSpPr>
          <p:cNvPr id="11" name="Text 9"/>
          <p:cNvSpPr/>
          <p:nvPr/>
        </p:nvSpPr>
        <p:spPr>
          <a:xfrm>
            <a:off x="77724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LOGRA</a:t>
            </a:r>
            <a:endParaRPr lang="en-US" sz="1000" dirty="0"/>
          </a:p>
        </p:txBody>
      </p:sp>
      <p:sp>
        <p:nvSpPr>
          <p:cNvPr id="12" name="Text 10"/>
          <p:cNvSpPr/>
          <p:nvPr/>
        </p:nvSpPr>
        <p:spPr>
          <a:xfrm>
            <a:off x="777240" y="2834640"/>
            <a:ext cx="4160520" cy="2331720"/>
          </a:xfrm>
          <a:prstGeom prst="rect">
            <a:avLst/>
          </a:prstGeom>
          <a:noFill/>
          <a:ln/>
        </p:spPr>
        <p:txBody>
          <a:bodyPr wrap="square" lIns="0" tIns="0" rIns="0" bIns="0" rtlCol="0" anchor="t"/>
          <a:lstStyle/>
          <a:p>
            <a:pPr marL="0" indent="0" algn="l">
              <a:lnSpc>
                <a:spcPct val="125000"/>
              </a:lnSpc>
              <a:buNone/>
            </a:pPr>
            <a:r>
              <a:rPr lang="en-US" sz="1200" dirty="0">
                <a:solidFill>
                  <a:srgbClr val="FFFFFF"/>
                </a:solidFill>
                <a:latin typeface="Gotham Book" pitchFamily="34" charset="0"/>
                <a:ea typeface="Gotham Book" pitchFamily="34" charset="-122"/>
                <a:cs typeface="Gotham Book" pitchFamily="34" charset="-120"/>
              </a:rPr>
              <a:t>La universidad selecciona líneas de investigación con criterio estratégico.</a:t>
            </a:r>
            <a:endParaRPr lang="en-US" sz="1200" dirty="0"/>
          </a:p>
          <a:p>
            <a:pPr marL="0" indent="0" algn="l">
              <a:lnSpc>
                <a:spcPct val="125000"/>
              </a:lnSpc>
              <a:buNone/>
            </a:pPr>
            <a:endParaRPr lang="en-US" sz="1200" dirty="0"/>
          </a:p>
          <a:p>
            <a:pPr marL="0" indent="0" algn="l">
              <a:lnSpc>
                <a:spcPct val="125000"/>
              </a:lnSpc>
              <a:buNone/>
            </a:pPr>
            <a:r>
              <a:rPr lang="en-US" sz="1200" dirty="0">
                <a:solidFill>
                  <a:srgbClr val="FFFFFF"/>
                </a:solidFill>
                <a:latin typeface="Gotham Book" pitchFamily="34" charset="0"/>
                <a:ea typeface="Gotham Book" pitchFamily="34" charset="-122"/>
                <a:cs typeface="Gotham Book" pitchFamily="34" charset="-120"/>
              </a:rPr>
              <a:t>No solo excelencia académica — también potencial de aplicación, mercado en Ecuador o regional, posibilidad de puentes con empresa.</a:t>
            </a:r>
            <a:endParaRPr lang="en-US" sz="1200" dirty="0"/>
          </a:p>
          <a:p>
            <a:pPr marL="0" indent="0" algn="l">
              <a:lnSpc>
                <a:spcPct val="125000"/>
              </a:lnSpc>
              <a:buNone/>
            </a:pPr>
            <a:endParaRPr lang="en-US" sz="1200" dirty="0"/>
          </a:p>
          <a:p>
            <a:pPr marL="0" indent="0" algn="l">
              <a:lnSpc>
                <a:spcPct val="125000"/>
              </a:lnSpc>
              <a:buNone/>
            </a:pPr>
            <a:r>
              <a:rPr lang="en-US" sz="1200" dirty="0">
                <a:solidFill>
                  <a:srgbClr val="FFFFFF"/>
                </a:solidFill>
                <a:latin typeface="Gotham Book" pitchFamily="34" charset="0"/>
                <a:ea typeface="Gotham Book" pitchFamily="34" charset="-122"/>
                <a:cs typeface="Gotham Book" pitchFamily="34" charset="-120"/>
              </a:rPr>
              <a:t>La VT aquí es FOCO: vigilar para elegir bien dónde invertir esfuerzo.</a:t>
            </a:r>
            <a:endParaRPr lang="en-US" sz="1200" dirty="0"/>
          </a:p>
        </p:txBody>
      </p:sp>
      <p:sp>
        <p:nvSpPr>
          <p:cNvPr id="13" name="Shape 11"/>
          <p:cNvSpPr/>
          <p:nvPr/>
        </p:nvSpPr>
        <p:spPr>
          <a:xfrm>
            <a:off x="5394960" y="2194560"/>
            <a:ext cx="4617720" cy="3200400"/>
          </a:xfrm>
          <a:prstGeom prst="rect">
            <a:avLst/>
          </a:prstGeom>
          <a:solidFill>
            <a:srgbClr val="FFFFFF"/>
          </a:solidFill>
          <a:ln w="25400">
            <a:solidFill>
              <a:srgbClr val="FF5A00"/>
            </a:solidFill>
            <a:prstDash val="solid"/>
          </a:ln>
        </p:spPr>
        <p:txBody>
          <a:bodyPr/>
          <a:lstStyle/>
          <a:p>
            <a:endParaRPr lang="es-ES"/>
          </a:p>
        </p:txBody>
      </p:sp>
      <p:sp>
        <p:nvSpPr>
          <p:cNvPr id="14" name="Text 12"/>
          <p:cNvSpPr/>
          <p:nvPr/>
        </p:nvSpPr>
        <p:spPr>
          <a:xfrm>
            <a:off x="562356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PRIORIZA</a:t>
            </a:r>
            <a:endParaRPr lang="en-US" sz="1000" dirty="0"/>
          </a:p>
        </p:txBody>
      </p:sp>
      <p:sp>
        <p:nvSpPr>
          <p:cNvPr id="15" name="Text 13"/>
          <p:cNvSpPr/>
          <p:nvPr/>
        </p:nvSpPr>
        <p:spPr>
          <a:xfrm>
            <a:off x="5623560" y="2834640"/>
            <a:ext cx="4160520" cy="320040"/>
          </a:xfrm>
          <a:prstGeom prst="rect">
            <a:avLst/>
          </a:prstGeom>
          <a:noFill/>
          <a:ln/>
        </p:spPr>
        <p:txBody>
          <a:bodyPr wrap="square" lIns="0" tIns="0" rIns="0" bIns="0" rtlCol="0" anchor="t"/>
          <a:lstStyle/>
          <a:p>
            <a:pPr marL="0" indent="0" algn="l">
              <a:buNone/>
            </a:pPr>
            <a:r>
              <a:rPr lang="en-US" sz="1000" i="1" dirty="0">
                <a:solidFill>
                  <a:srgbClr val="8B8A90"/>
                </a:solidFill>
                <a:latin typeface="Gotham Light" pitchFamily="34" charset="0"/>
                <a:ea typeface="Gotham Light" pitchFamily="34" charset="-122"/>
                <a:cs typeface="Gotham Light" pitchFamily="34" charset="-120"/>
              </a:rPr>
              <a:t>La pregunta central de este nivel:</a:t>
            </a:r>
            <a:endParaRPr lang="en-US" sz="1000" dirty="0"/>
          </a:p>
        </p:txBody>
      </p:sp>
      <p:sp>
        <p:nvSpPr>
          <p:cNvPr id="16" name="Text 14"/>
          <p:cNvSpPr/>
          <p:nvPr/>
        </p:nvSpPr>
        <p:spPr>
          <a:xfrm>
            <a:off x="5623560" y="3200400"/>
            <a:ext cx="4160520" cy="1097280"/>
          </a:xfrm>
          <a:prstGeom prst="rect">
            <a:avLst/>
          </a:prstGeom>
          <a:noFill/>
          <a:ln/>
        </p:spPr>
        <p:txBody>
          <a:bodyPr wrap="square" lIns="0" tIns="0" rIns="0" bIns="0" rtlCol="0" anchor="t"/>
          <a:lstStyle/>
          <a:p>
            <a:pPr marL="0" indent="0" algn="l">
              <a:lnSpc>
                <a:spcPct val="115000"/>
              </a:lnSpc>
              <a:buNone/>
            </a:pPr>
            <a:r>
              <a:rPr lang="en-US" sz="1800" b="1" dirty="0">
                <a:solidFill>
                  <a:srgbClr val="161630"/>
                </a:solidFill>
                <a:latin typeface="Gotham Black" pitchFamily="34" charset="0"/>
                <a:ea typeface="Gotham Black" pitchFamily="34" charset="-122"/>
                <a:cs typeface="Gotham Black" pitchFamily="34" charset="-120"/>
              </a:rPr>
              <a:t>¿Esta línea de investigación tiene horizonte de transferencia?</a:t>
            </a:r>
            <a:endParaRPr lang="en-US" sz="1800" dirty="0"/>
          </a:p>
        </p:txBody>
      </p:sp>
      <p:sp>
        <p:nvSpPr>
          <p:cNvPr id="17" name="Text 15"/>
          <p:cNvSpPr/>
          <p:nvPr/>
        </p:nvSpPr>
        <p:spPr>
          <a:xfrm>
            <a:off x="5623560" y="4389120"/>
            <a:ext cx="4160520" cy="914400"/>
          </a:xfrm>
          <a:prstGeom prst="rect">
            <a:avLst/>
          </a:prstGeom>
          <a:noFill/>
          <a:ln/>
        </p:spPr>
        <p:txBody>
          <a:bodyPr wrap="square" lIns="0" tIns="0" rIns="0" bIns="0" rtlCol="0" anchor="t"/>
          <a:lstStyle/>
          <a:p>
            <a:pPr marL="0" indent="0" algn="l">
              <a:lnSpc>
                <a:spcPct val="130000"/>
              </a:lnSpc>
              <a:buNone/>
            </a:pPr>
            <a:r>
              <a:rPr lang="en-US" sz="1100" i="1" dirty="0">
                <a:solidFill>
                  <a:srgbClr val="161630"/>
                </a:solidFill>
                <a:latin typeface="Gotham Light" pitchFamily="34" charset="0"/>
                <a:ea typeface="Gotham Light" pitchFamily="34" charset="-122"/>
                <a:cs typeface="Gotham Light" pitchFamily="34" charset="-120"/>
              </a:rPr>
              <a:t>No "¿es novedosa?". No "¿es publicable?". Sino "¿lleva a algún lado más allá del paper?". Ese cambio de pregunta es lo que define el nivel.</a:t>
            </a:r>
            <a:endParaRPr lang="en-US" sz="1100" dirty="0"/>
          </a:p>
        </p:txBody>
      </p:sp>
      <p:sp>
        <p:nvSpPr>
          <p:cNvPr id="18" name="Text 16"/>
          <p:cNvSpPr/>
          <p:nvPr/>
        </p:nvSpPr>
        <p:spPr>
          <a:xfrm>
            <a:off x="548640" y="5669280"/>
            <a:ext cx="9464040" cy="274320"/>
          </a:xfrm>
          <a:prstGeom prst="rect">
            <a:avLst/>
          </a:prstGeom>
          <a:noFill/>
          <a:ln/>
        </p:spPr>
        <p:txBody>
          <a:bodyPr wrap="square" lIns="0" tIns="0" rIns="0" bIns="0" rtlCol="0" anchor="ctr"/>
          <a:lstStyle/>
          <a:p>
            <a:pPr marL="0" indent="0" algn="ctr">
              <a:buNone/>
            </a:pPr>
            <a:r>
              <a:rPr lang="en-US" sz="1400" i="1" dirty="0">
                <a:latin typeface="Gotham Light" pitchFamily="34" charset="0"/>
                <a:ea typeface="Gotham Light" pitchFamily="34" charset="-122"/>
                <a:cs typeface="Gotham Light" pitchFamily="34" charset="-120"/>
              </a:rPr>
              <a:t>Actor que lidera: vicerrectorado de investigación + líderes de grupo</a:t>
            </a:r>
            <a:endParaRPr lang="en-US" sz="1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1 · Cómo se ven las cinco capacidades</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24028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1" name="Image 0" descr="preencoded.png"/>
          <p:cNvPicPr>
            <a:picLocks noChangeAspect="1"/>
          </p:cNvPicPr>
          <p:nvPr/>
        </p:nvPicPr>
        <p:blipFill>
          <a:blip r:embed="rId4"/>
          <a:stretch>
            <a:fillRect/>
          </a:stretch>
        </p:blipFill>
        <p:spPr>
          <a:xfrm>
            <a:off x="662940" y="2354580"/>
            <a:ext cx="274320" cy="274320"/>
          </a:xfrm>
          <a:prstGeom prst="rect">
            <a:avLst/>
          </a:prstGeom>
        </p:spPr>
      </p:pic>
      <p:sp>
        <p:nvSpPr>
          <p:cNvPr id="12" name="Text 9"/>
          <p:cNvSpPr/>
          <p:nvPr/>
        </p:nvSpPr>
        <p:spPr>
          <a:xfrm>
            <a:off x="1234440" y="224028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FOCO</a:t>
            </a:r>
            <a:endParaRPr lang="en-US" sz="1100" dirty="0"/>
          </a:p>
        </p:txBody>
      </p:sp>
      <p:sp>
        <p:nvSpPr>
          <p:cNvPr id="13" name="Text 10"/>
          <p:cNvSpPr/>
          <p:nvPr/>
        </p:nvSpPr>
        <p:spPr>
          <a:xfrm>
            <a:off x="3017520" y="224028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Existe pero artesanal. Depende de personas y momentos (planeaciones estratégicas, comités). No es proceso continuo.</a:t>
            </a:r>
            <a:endParaRPr lang="en-US" sz="1100" dirty="0"/>
          </a:p>
        </p:txBody>
      </p:sp>
      <p:sp>
        <p:nvSpPr>
          <p:cNvPr id="14" name="Shape 11"/>
          <p:cNvSpPr/>
          <p:nvPr/>
        </p:nvSpPr>
        <p:spPr>
          <a:xfrm>
            <a:off x="548640" y="288036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5" name="Image 1" descr="preencoded.png"/>
          <p:cNvPicPr>
            <a:picLocks noChangeAspect="1"/>
          </p:cNvPicPr>
          <p:nvPr/>
        </p:nvPicPr>
        <p:blipFill>
          <a:blip r:embed="rId5"/>
          <a:stretch>
            <a:fillRect/>
          </a:stretch>
        </p:blipFill>
        <p:spPr>
          <a:xfrm>
            <a:off x="662940" y="2994660"/>
            <a:ext cx="274320" cy="274320"/>
          </a:xfrm>
          <a:prstGeom prst="rect">
            <a:avLst/>
          </a:prstGeom>
        </p:spPr>
      </p:pic>
      <p:sp>
        <p:nvSpPr>
          <p:cNvPr id="16" name="Text 12"/>
          <p:cNvSpPr/>
          <p:nvPr/>
        </p:nvSpPr>
        <p:spPr>
          <a:xfrm>
            <a:off x="1234440" y="288036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CAPTURA</a:t>
            </a:r>
            <a:endParaRPr lang="en-US" sz="1100" dirty="0"/>
          </a:p>
        </p:txBody>
      </p:sp>
      <p:sp>
        <p:nvSpPr>
          <p:cNvPr id="17" name="Text 13"/>
          <p:cNvSpPr/>
          <p:nvPr/>
        </p:nvSpPr>
        <p:spPr>
          <a:xfrm>
            <a:off x="3017520" y="288036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Búsquedas puntuales en Lens, Scopus, conversaciones sectoriales. Sin sistema de fuentes establecido.</a:t>
            </a:r>
            <a:endParaRPr lang="en-US" sz="1100" dirty="0"/>
          </a:p>
        </p:txBody>
      </p:sp>
      <p:sp>
        <p:nvSpPr>
          <p:cNvPr id="18" name="Shape 14"/>
          <p:cNvSpPr/>
          <p:nvPr/>
        </p:nvSpPr>
        <p:spPr>
          <a:xfrm>
            <a:off x="548640" y="352044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9" name="Image 2" descr="preencoded.png"/>
          <p:cNvPicPr>
            <a:picLocks noChangeAspect="1"/>
          </p:cNvPicPr>
          <p:nvPr/>
        </p:nvPicPr>
        <p:blipFill>
          <a:blip r:embed="rId6"/>
          <a:stretch>
            <a:fillRect/>
          </a:stretch>
        </p:blipFill>
        <p:spPr>
          <a:xfrm>
            <a:off x="662940" y="3634740"/>
            <a:ext cx="274320" cy="274320"/>
          </a:xfrm>
          <a:prstGeom prst="rect">
            <a:avLst/>
          </a:prstGeom>
        </p:spPr>
      </p:pic>
      <p:sp>
        <p:nvSpPr>
          <p:cNvPr id="20" name="Text 15"/>
          <p:cNvSpPr/>
          <p:nvPr/>
        </p:nvSpPr>
        <p:spPr>
          <a:xfrm>
            <a:off x="1234440" y="352044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ANÁLISIS</a:t>
            </a:r>
            <a:endParaRPr lang="en-US" sz="1100" dirty="0"/>
          </a:p>
        </p:txBody>
      </p:sp>
      <p:sp>
        <p:nvSpPr>
          <p:cNvPr id="21" name="Text 16"/>
          <p:cNvSpPr/>
          <p:nvPr/>
        </p:nvSpPr>
        <p:spPr>
          <a:xfrm>
            <a:off x="3017520" y="352044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Lo hace quien tenga tiempo o conocimiento — un investigador, un asistente, alguien de OTRI cuando se le pide.</a:t>
            </a:r>
            <a:endParaRPr lang="en-US" sz="1100" dirty="0"/>
          </a:p>
        </p:txBody>
      </p:sp>
      <p:sp>
        <p:nvSpPr>
          <p:cNvPr id="22" name="Shape 17"/>
          <p:cNvSpPr/>
          <p:nvPr/>
        </p:nvSpPr>
        <p:spPr>
          <a:xfrm>
            <a:off x="548640" y="416052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3" name="Image 3" descr="preencoded.png"/>
          <p:cNvPicPr>
            <a:picLocks noChangeAspect="1"/>
          </p:cNvPicPr>
          <p:nvPr/>
        </p:nvPicPr>
        <p:blipFill>
          <a:blip r:embed="rId7"/>
          <a:stretch>
            <a:fillRect/>
          </a:stretch>
        </p:blipFill>
        <p:spPr>
          <a:xfrm>
            <a:off x="662940" y="4274820"/>
            <a:ext cx="274320" cy="274320"/>
          </a:xfrm>
          <a:prstGeom prst="rect">
            <a:avLst/>
          </a:prstGeom>
        </p:spPr>
      </p:pic>
      <p:sp>
        <p:nvSpPr>
          <p:cNvPr id="24" name="Text 18"/>
          <p:cNvSpPr/>
          <p:nvPr/>
        </p:nvSpPr>
        <p:spPr>
          <a:xfrm>
            <a:off x="1234440" y="416052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ACCIÓN</a:t>
            </a:r>
            <a:endParaRPr lang="en-US" sz="1100" dirty="0"/>
          </a:p>
        </p:txBody>
      </p:sp>
      <p:sp>
        <p:nvSpPr>
          <p:cNvPr id="25" name="Text 19"/>
          <p:cNvSpPr/>
          <p:nvPr/>
        </p:nvSpPr>
        <p:spPr>
          <a:xfrm>
            <a:off x="3017520" y="416052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Los hallazgos llegan a comités o líderes de grupo. Hay decisión estratégica, pero esporádica.</a:t>
            </a:r>
            <a:endParaRPr lang="en-US" sz="1100" dirty="0"/>
          </a:p>
        </p:txBody>
      </p:sp>
      <p:sp>
        <p:nvSpPr>
          <p:cNvPr id="26" name="Shape 20"/>
          <p:cNvSpPr/>
          <p:nvPr/>
        </p:nvSpPr>
        <p:spPr>
          <a:xfrm>
            <a:off x="548640" y="480060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7" name="Image 4" descr="preencoded.png"/>
          <p:cNvPicPr>
            <a:picLocks noChangeAspect="1"/>
          </p:cNvPicPr>
          <p:nvPr/>
        </p:nvPicPr>
        <p:blipFill>
          <a:blip r:embed="rId8"/>
          <a:stretch>
            <a:fillRect/>
          </a:stretch>
        </p:blipFill>
        <p:spPr>
          <a:xfrm>
            <a:off x="662940" y="4914900"/>
            <a:ext cx="274320" cy="274320"/>
          </a:xfrm>
          <a:prstGeom prst="rect">
            <a:avLst/>
          </a:prstGeom>
        </p:spPr>
      </p:pic>
      <p:sp>
        <p:nvSpPr>
          <p:cNvPr id="28" name="Text 21"/>
          <p:cNvSpPr/>
          <p:nvPr/>
        </p:nvSpPr>
        <p:spPr>
          <a:xfrm>
            <a:off x="1234440" y="480060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INTEGRACIÓN DE IA</a:t>
            </a:r>
            <a:endParaRPr lang="en-US" sz="1100" dirty="0"/>
          </a:p>
        </p:txBody>
      </p:sp>
      <p:sp>
        <p:nvSpPr>
          <p:cNvPr id="29" name="Text 22"/>
          <p:cNvSpPr/>
          <p:nvPr/>
        </p:nvSpPr>
        <p:spPr>
          <a:xfrm>
            <a:off x="3017520" y="480060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Uso experimental e individual. Algunos usan ChatGPT o Perplexity sin protocolo ni validación sistemática.</a:t>
            </a:r>
            <a:endParaRPr lang="en-US" sz="11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2 · Sistema con interlocutores</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194560"/>
            <a:ext cx="4617720" cy="3200400"/>
          </a:xfrm>
          <a:prstGeom prst="rect">
            <a:avLst/>
          </a:prstGeom>
          <a:solidFill>
            <a:srgbClr val="161630"/>
          </a:solidFill>
          <a:ln w="12700">
            <a:solidFill>
              <a:srgbClr val="161630"/>
            </a:solidFill>
            <a:prstDash val="solid"/>
          </a:ln>
        </p:spPr>
        <p:txBody>
          <a:bodyPr/>
          <a:lstStyle/>
          <a:p>
            <a:endParaRPr lang="es-ES"/>
          </a:p>
        </p:txBody>
      </p:sp>
      <p:sp>
        <p:nvSpPr>
          <p:cNvPr id="11" name="Text 9"/>
          <p:cNvSpPr/>
          <p:nvPr/>
        </p:nvSpPr>
        <p:spPr>
          <a:xfrm>
            <a:off x="77724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LOGRA</a:t>
            </a:r>
            <a:endParaRPr lang="en-US" sz="1000" dirty="0"/>
          </a:p>
        </p:txBody>
      </p:sp>
      <p:sp>
        <p:nvSpPr>
          <p:cNvPr id="12" name="Text 10"/>
          <p:cNvSpPr/>
          <p:nvPr/>
        </p:nvSpPr>
        <p:spPr>
          <a:xfrm>
            <a:off x="777240" y="2834640"/>
            <a:ext cx="4160520" cy="2331720"/>
          </a:xfrm>
          <a:prstGeom prst="rect">
            <a:avLst/>
          </a:prstGeom>
          <a:noFill/>
          <a:ln/>
        </p:spPr>
        <p:txBody>
          <a:bodyPr wrap="square" lIns="0" tIns="0" rIns="0" bIns="0" rtlCol="0" anchor="t"/>
          <a:lstStyle/>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La universidad ya no espera que el puente con empresa o Estado surja por casualidad — lo construye sistemáticamente.</a:t>
            </a:r>
            <a:endParaRPr lang="en-US" sz="1100" dirty="0"/>
          </a:p>
          <a:p>
            <a:pPr marL="0" indent="0" algn="l">
              <a:lnSpc>
                <a:spcPct val="125000"/>
              </a:lnSpc>
              <a:buNone/>
            </a:pPr>
            <a:endParaRPr lang="en-US" sz="1100" dirty="0"/>
          </a:p>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La VT deja de ser solo insumo para investigar y se vuelve capacidad para diseñar relaciones: identificar empresas, oportunidades de licenciamiento, licitaciones, programas estatales.</a:t>
            </a:r>
            <a:endParaRPr lang="en-US" sz="1100" dirty="0"/>
          </a:p>
          <a:p>
            <a:pPr marL="0" indent="0" algn="l">
              <a:lnSpc>
                <a:spcPct val="125000"/>
              </a:lnSpc>
              <a:buNone/>
            </a:pPr>
            <a:endParaRPr lang="en-US" sz="1100" dirty="0"/>
          </a:p>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La universidad opera como nodo activo del ecosistema.</a:t>
            </a:r>
            <a:endParaRPr lang="en-US" sz="1100" dirty="0"/>
          </a:p>
        </p:txBody>
      </p:sp>
      <p:sp>
        <p:nvSpPr>
          <p:cNvPr id="13" name="Shape 11"/>
          <p:cNvSpPr/>
          <p:nvPr/>
        </p:nvSpPr>
        <p:spPr>
          <a:xfrm>
            <a:off x="5394960" y="2194560"/>
            <a:ext cx="4617720" cy="3200400"/>
          </a:xfrm>
          <a:prstGeom prst="rect">
            <a:avLst/>
          </a:prstGeom>
          <a:solidFill>
            <a:srgbClr val="FFFFFF"/>
          </a:solidFill>
          <a:ln w="25400">
            <a:solidFill>
              <a:srgbClr val="FF5A00"/>
            </a:solidFill>
            <a:prstDash val="solid"/>
          </a:ln>
        </p:spPr>
        <p:txBody>
          <a:bodyPr/>
          <a:lstStyle/>
          <a:p>
            <a:endParaRPr lang="es-ES"/>
          </a:p>
        </p:txBody>
      </p:sp>
      <p:sp>
        <p:nvSpPr>
          <p:cNvPr id="14" name="Text 12"/>
          <p:cNvSpPr/>
          <p:nvPr/>
        </p:nvSpPr>
        <p:spPr>
          <a:xfrm>
            <a:off x="562356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PRIORIZA</a:t>
            </a:r>
            <a:endParaRPr lang="en-US" sz="1000" dirty="0"/>
          </a:p>
        </p:txBody>
      </p:sp>
      <p:sp>
        <p:nvSpPr>
          <p:cNvPr id="15" name="Text 13"/>
          <p:cNvSpPr/>
          <p:nvPr/>
        </p:nvSpPr>
        <p:spPr>
          <a:xfrm>
            <a:off x="5623560" y="2834640"/>
            <a:ext cx="4160520" cy="320040"/>
          </a:xfrm>
          <a:prstGeom prst="rect">
            <a:avLst/>
          </a:prstGeom>
          <a:noFill/>
          <a:ln/>
        </p:spPr>
        <p:txBody>
          <a:bodyPr wrap="square" lIns="0" tIns="0" rIns="0" bIns="0" rtlCol="0" anchor="t"/>
          <a:lstStyle/>
          <a:p>
            <a:pPr marL="0" indent="0" algn="l">
              <a:buNone/>
            </a:pPr>
            <a:r>
              <a:rPr lang="en-US" sz="1000" i="1" dirty="0">
                <a:solidFill>
                  <a:srgbClr val="8B8A90"/>
                </a:solidFill>
                <a:latin typeface="Gotham Light" pitchFamily="34" charset="0"/>
                <a:ea typeface="Gotham Light" pitchFamily="34" charset="-122"/>
                <a:cs typeface="Gotham Light" pitchFamily="34" charset="-120"/>
              </a:rPr>
              <a:t>La pregunta central de este nivel:</a:t>
            </a:r>
            <a:endParaRPr lang="en-US" sz="1000" dirty="0"/>
          </a:p>
        </p:txBody>
      </p:sp>
      <p:sp>
        <p:nvSpPr>
          <p:cNvPr id="16" name="Text 14"/>
          <p:cNvSpPr/>
          <p:nvPr/>
        </p:nvSpPr>
        <p:spPr>
          <a:xfrm>
            <a:off x="5623560" y="3200400"/>
            <a:ext cx="4160520" cy="1280160"/>
          </a:xfrm>
          <a:prstGeom prst="rect">
            <a:avLst/>
          </a:prstGeom>
          <a:noFill/>
          <a:ln/>
        </p:spPr>
        <p:txBody>
          <a:bodyPr wrap="square" lIns="0" tIns="0" rIns="0" bIns="0" rtlCol="0" anchor="t"/>
          <a:lstStyle/>
          <a:p>
            <a:pPr marL="0" indent="0" algn="l">
              <a:lnSpc>
                <a:spcPct val="115000"/>
              </a:lnSpc>
              <a:buNone/>
            </a:pPr>
            <a:r>
              <a:rPr lang="en-US" sz="1700" b="1" dirty="0">
                <a:solidFill>
                  <a:srgbClr val="161630"/>
                </a:solidFill>
                <a:latin typeface="Gotham Black" pitchFamily="34" charset="0"/>
                <a:ea typeface="Gotham Black" pitchFamily="34" charset="-122"/>
                <a:cs typeface="Gotham Black" pitchFamily="34" charset="-120"/>
              </a:rPr>
              <a:t>¿Con quién, cómo y para qué nos conectamos con empresa y Estado?</a:t>
            </a:r>
            <a:endParaRPr lang="en-US" sz="1700" dirty="0"/>
          </a:p>
        </p:txBody>
      </p:sp>
      <p:sp>
        <p:nvSpPr>
          <p:cNvPr id="17" name="Text 15"/>
          <p:cNvSpPr/>
          <p:nvPr/>
        </p:nvSpPr>
        <p:spPr>
          <a:xfrm>
            <a:off x="5623560" y="4526280"/>
            <a:ext cx="4160520" cy="777240"/>
          </a:xfrm>
          <a:prstGeom prst="rect">
            <a:avLst/>
          </a:prstGeom>
          <a:noFill/>
          <a:ln/>
        </p:spPr>
        <p:txBody>
          <a:bodyPr wrap="square" lIns="0" tIns="0" rIns="0" bIns="0" rtlCol="0" anchor="t"/>
          <a:lstStyle/>
          <a:p>
            <a:pPr marL="0" indent="0" algn="l">
              <a:lnSpc>
                <a:spcPct val="130000"/>
              </a:lnSpc>
              <a:buNone/>
            </a:pPr>
            <a:r>
              <a:rPr lang="en-US" sz="1100" i="1" dirty="0">
                <a:solidFill>
                  <a:srgbClr val="161630"/>
                </a:solidFill>
                <a:latin typeface="Gotham Light" pitchFamily="34" charset="0"/>
                <a:ea typeface="Gotham Light" pitchFamily="34" charset="-122"/>
                <a:cs typeface="Gotham Light" pitchFamily="34" charset="-120"/>
              </a:rPr>
              <a:t>Ya no es "¿esta línea sirve?". Es "¿cómo activamos la triple hélice alrededor de esta línea?". La VT alimenta decisiones que antes ni siquiera se planteaban.</a:t>
            </a:r>
            <a:endParaRPr lang="en-US" sz="1100" dirty="0"/>
          </a:p>
        </p:txBody>
      </p:sp>
      <p:sp>
        <p:nvSpPr>
          <p:cNvPr id="18" name="Text 16"/>
          <p:cNvSpPr/>
          <p:nvPr/>
        </p:nvSpPr>
        <p:spPr>
          <a:xfrm>
            <a:off x="548640" y="5669280"/>
            <a:ext cx="9464040" cy="274320"/>
          </a:xfrm>
          <a:prstGeom prst="rect">
            <a:avLst/>
          </a:prstGeom>
          <a:noFill/>
          <a:ln/>
        </p:spPr>
        <p:txBody>
          <a:bodyPr wrap="square" lIns="0" tIns="0" rIns="0" bIns="0" rtlCol="0" anchor="ctr"/>
          <a:lstStyle/>
          <a:p>
            <a:pPr marL="0" indent="0" algn="ctr">
              <a:buNone/>
            </a:pPr>
            <a:r>
              <a:rPr lang="en-US" sz="1000" i="1" dirty="0">
                <a:latin typeface="Gotham Light" pitchFamily="34" charset="0"/>
                <a:ea typeface="Gotham Light" pitchFamily="34" charset="-122"/>
                <a:cs typeface="Gotham Light" pitchFamily="34" charset="-120"/>
              </a:rPr>
              <a:t>Actor que lidera: vicerrectorado + líderes de grupo + voz de transferencia/PI activa y continua</a:t>
            </a: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Lo que vamos a responder hoy</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517530"/>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CUATRO PREGUNTAS RECTORAS PARA UNA UNIVERSIDAD</a:t>
            </a:r>
            <a:endParaRPr lang="en-US" sz="1000" dirty="0"/>
          </a:p>
        </p:txBody>
      </p:sp>
      <p:sp>
        <p:nvSpPr>
          <p:cNvPr id="5" name="Shape 3"/>
          <p:cNvSpPr/>
          <p:nvPr/>
        </p:nvSpPr>
        <p:spPr>
          <a:xfrm>
            <a:off x="791238" y="1874520"/>
            <a:ext cx="777240" cy="640080"/>
          </a:xfrm>
          <a:prstGeom prst="roundRect">
            <a:avLst>
              <a:gd name="adj" fmla="val 14286"/>
            </a:avLst>
          </a:prstGeom>
          <a:solidFill>
            <a:srgbClr val="161630"/>
          </a:solidFill>
          <a:ln w="12700">
            <a:solidFill>
              <a:srgbClr val="161630"/>
            </a:solidFill>
            <a:prstDash val="solid"/>
          </a:ln>
        </p:spPr>
        <p:txBody>
          <a:bodyPr/>
          <a:lstStyle/>
          <a:p>
            <a:endParaRPr lang="es-ES"/>
          </a:p>
        </p:txBody>
      </p:sp>
      <p:sp>
        <p:nvSpPr>
          <p:cNvPr id="6" name="Text 4"/>
          <p:cNvSpPr/>
          <p:nvPr/>
        </p:nvSpPr>
        <p:spPr>
          <a:xfrm>
            <a:off x="791238" y="1874520"/>
            <a:ext cx="777240" cy="640080"/>
          </a:xfrm>
          <a:prstGeom prst="rect">
            <a:avLst/>
          </a:prstGeom>
          <a:noFill/>
          <a:ln/>
        </p:spPr>
        <p:txBody>
          <a:bodyPr wrap="square" lIns="0" tIns="0" rIns="0" bIns="0" rtlCol="0" anchor="ctr"/>
          <a:lstStyle/>
          <a:p>
            <a:pPr marL="0" indent="0" algn="ctr">
              <a:buNone/>
            </a:pPr>
            <a:r>
              <a:rPr lang="en-US" sz="2200" b="1" dirty="0">
                <a:solidFill>
                  <a:srgbClr val="FFFFFF"/>
                </a:solidFill>
                <a:latin typeface="Gotham Black" pitchFamily="34" charset="0"/>
                <a:ea typeface="Gotham Black" pitchFamily="34" charset="-122"/>
                <a:cs typeface="Gotham Black" pitchFamily="34" charset="-120"/>
              </a:rPr>
              <a:t>P1</a:t>
            </a:r>
            <a:endParaRPr lang="en-US" sz="2200" dirty="0"/>
          </a:p>
        </p:txBody>
      </p:sp>
      <p:sp>
        <p:nvSpPr>
          <p:cNvPr id="7" name="Text 5"/>
          <p:cNvSpPr/>
          <p:nvPr/>
        </p:nvSpPr>
        <p:spPr>
          <a:xfrm>
            <a:off x="1751358" y="1874520"/>
            <a:ext cx="8092440" cy="640080"/>
          </a:xfrm>
          <a:prstGeom prst="rect">
            <a:avLst/>
          </a:prstGeom>
          <a:noFill/>
          <a:ln/>
        </p:spPr>
        <p:txBody>
          <a:bodyPr wrap="square" lIns="0" tIns="0" rIns="0" bIns="0" rtlCol="0" anchor="ctr"/>
          <a:lstStyle/>
          <a:p>
            <a:pPr marL="0" indent="0" algn="l">
              <a:buNone/>
            </a:pPr>
            <a:r>
              <a:rPr lang="en-US" sz="1400" dirty="0">
                <a:solidFill>
                  <a:srgbClr val="161630"/>
                </a:solidFill>
                <a:latin typeface="Gotham Book" pitchFamily="34" charset="0"/>
                <a:ea typeface="Gotham Book" pitchFamily="34" charset="-122"/>
                <a:cs typeface="Gotham Book" pitchFamily="34" charset="-120"/>
              </a:rPr>
              <a:t>¿Qué decisiones de investigación toman hoy sin mirar el entorno?</a:t>
            </a:r>
            <a:endParaRPr lang="en-US" sz="1400" dirty="0"/>
          </a:p>
        </p:txBody>
      </p:sp>
      <p:sp>
        <p:nvSpPr>
          <p:cNvPr id="8" name="Shape 6"/>
          <p:cNvSpPr/>
          <p:nvPr/>
        </p:nvSpPr>
        <p:spPr>
          <a:xfrm>
            <a:off x="8390087" y="1984248"/>
            <a:ext cx="411480" cy="411480"/>
          </a:xfrm>
          <a:prstGeom prst="ellipse">
            <a:avLst/>
          </a:prstGeom>
          <a:solidFill>
            <a:srgbClr val="FF5A00"/>
          </a:solidFill>
          <a:ln w="12700">
            <a:solidFill>
              <a:srgbClr val="FF5A00"/>
            </a:solidFill>
            <a:prstDash val="solid"/>
          </a:ln>
        </p:spPr>
        <p:txBody>
          <a:bodyPr/>
          <a:lstStyle/>
          <a:p>
            <a:endParaRPr lang="es-ES"/>
          </a:p>
        </p:txBody>
      </p:sp>
      <p:pic>
        <p:nvPicPr>
          <p:cNvPr id="9" name="Image 0" descr="preencoded.png"/>
          <p:cNvPicPr>
            <a:picLocks noChangeAspect="1"/>
          </p:cNvPicPr>
          <p:nvPr/>
        </p:nvPicPr>
        <p:blipFill>
          <a:blip r:embed="rId4"/>
          <a:stretch>
            <a:fillRect/>
          </a:stretch>
        </p:blipFill>
        <p:spPr>
          <a:xfrm>
            <a:off x="8499815" y="2093976"/>
            <a:ext cx="192024" cy="192024"/>
          </a:xfrm>
          <a:prstGeom prst="rect">
            <a:avLst/>
          </a:prstGeom>
        </p:spPr>
      </p:pic>
      <p:sp>
        <p:nvSpPr>
          <p:cNvPr id="10" name="Shape 7"/>
          <p:cNvSpPr/>
          <p:nvPr/>
        </p:nvSpPr>
        <p:spPr>
          <a:xfrm>
            <a:off x="791238" y="2743200"/>
            <a:ext cx="777240" cy="640080"/>
          </a:xfrm>
          <a:prstGeom prst="roundRect">
            <a:avLst>
              <a:gd name="adj" fmla="val 14286"/>
            </a:avLst>
          </a:prstGeom>
          <a:solidFill>
            <a:srgbClr val="161630"/>
          </a:solidFill>
          <a:ln w="12700">
            <a:solidFill>
              <a:srgbClr val="161630"/>
            </a:solidFill>
            <a:prstDash val="solid"/>
          </a:ln>
        </p:spPr>
        <p:txBody>
          <a:bodyPr/>
          <a:lstStyle/>
          <a:p>
            <a:endParaRPr lang="es-ES"/>
          </a:p>
        </p:txBody>
      </p:sp>
      <p:sp>
        <p:nvSpPr>
          <p:cNvPr id="11" name="Text 8"/>
          <p:cNvSpPr/>
          <p:nvPr/>
        </p:nvSpPr>
        <p:spPr>
          <a:xfrm>
            <a:off x="791238" y="2743200"/>
            <a:ext cx="777240" cy="640080"/>
          </a:xfrm>
          <a:prstGeom prst="rect">
            <a:avLst/>
          </a:prstGeom>
          <a:noFill/>
          <a:ln/>
        </p:spPr>
        <p:txBody>
          <a:bodyPr wrap="square" lIns="0" tIns="0" rIns="0" bIns="0" rtlCol="0" anchor="ctr"/>
          <a:lstStyle/>
          <a:p>
            <a:pPr marL="0" indent="0" algn="ctr">
              <a:buNone/>
            </a:pPr>
            <a:r>
              <a:rPr lang="en-US" sz="2200" b="1" dirty="0">
                <a:solidFill>
                  <a:srgbClr val="FFFFFF"/>
                </a:solidFill>
                <a:latin typeface="Gotham Black" pitchFamily="34" charset="0"/>
                <a:ea typeface="Gotham Black" pitchFamily="34" charset="-122"/>
                <a:cs typeface="Gotham Black" pitchFamily="34" charset="-120"/>
              </a:rPr>
              <a:t>P2</a:t>
            </a:r>
            <a:endParaRPr lang="en-US" sz="2200" dirty="0"/>
          </a:p>
        </p:txBody>
      </p:sp>
      <p:sp>
        <p:nvSpPr>
          <p:cNvPr id="12" name="Text 9"/>
          <p:cNvSpPr/>
          <p:nvPr/>
        </p:nvSpPr>
        <p:spPr>
          <a:xfrm>
            <a:off x="1751358" y="2743200"/>
            <a:ext cx="8092440" cy="640080"/>
          </a:xfrm>
          <a:prstGeom prst="rect">
            <a:avLst/>
          </a:prstGeom>
          <a:noFill/>
          <a:ln/>
        </p:spPr>
        <p:txBody>
          <a:bodyPr wrap="square" lIns="0" tIns="0" rIns="0" bIns="0" rtlCol="0" anchor="ctr"/>
          <a:lstStyle/>
          <a:p>
            <a:pPr marL="0" indent="0" algn="l">
              <a:buNone/>
            </a:pPr>
            <a:r>
              <a:rPr lang="en-US" sz="1400" dirty="0">
                <a:solidFill>
                  <a:srgbClr val="161630"/>
                </a:solidFill>
                <a:latin typeface="Gotham Book" pitchFamily="34" charset="0"/>
                <a:ea typeface="Gotham Book" pitchFamily="34" charset="-122"/>
                <a:cs typeface="Gotham Book" pitchFamily="34" charset="-120"/>
              </a:rPr>
              <a:t>¿Lo que hacen hoy es vigilancia o son búsquedas aisladas?</a:t>
            </a:r>
            <a:endParaRPr lang="en-US" sz="1400" dirty="0"/>
          </a:p>
        </p:txBody>
      </p:sp>
      <p:sp>
        <p:nvSpPr>
          <p:cNvPr id="13" name="Shape 10"/>
          <p:cNvSpPr/>
          <p:nvPr/>
        </p:nvSpPr>
        <p:spPr>
          <a:xfrm>
            <a:off x="8390087" y="2852928"/>
            <a:ext cx="411480" cy="411480"/>
          </a:xfrm>
          <a:prstGeom prst="ellipse">
            <a:avLst/>
          </a:prstGeom>
          <a:solidFill>
            <a:srgbClr val="FF5A00"/>
          </a:solidFill>
          <a:ln w="12700">
            <a:solidFill>
              <a:srgbClr val="FF5A00"/>
            </a:solidFill>
            <a:prstDash val="solid"/>
          </a:ln>
        </p:spPr>
        <p:txBody>
          <a:bodyPr/>
          <a:lstStyle/>
          <a:p>
            <a:endParaRPr lang="es-ES"/>
          </a:p>
        </p:txBody>
      </p:sp>
      <p:pic>
        <p:nvPicPr>
          <p:cNvPr id="14" name="Image 1" descr="preencoded.png"/>
          <p:cNvPicPr>
            <a:picLocks noChangeAspect="1"/>
          </p:cNvPicPr>
          <p:nvPr/>
        </p:nvPicPr>
        <p:blipFill>
          <a:blip r:embed="rId5"/>
          <a:stretch>
            <a:fillRect/>
          </a:stretch>
        </p:blipFill>
        <p:spPr>
          <a:xfrm>
            <a:off x="8499815" y="2962656"/>
            <a:ext cx="192024" cy="192024"/>
          </a:xfrm>
          <a:prstGeom prst="rect">
            <a:avLst/>
          </a:prstGeom>
        </p:spPr>
      </p:pic>
      <p:sp>
        <p:nvSpPr>
          <p:cNvPr id="15" name="Shape 11"/>
          <p:cNvSpPr/>
          <p:nvPr/>
        </p:nvSpPr>
        <p:spPr>
          <a:xfrm>
            <a:off x="791238" y="3611880"/>
            <a:ext cx="777240" cy="640080"/>
          </a:xfrm>
          <a:prstGeom prst="roundRect">
            <a:avLst>
              <a:gd name="adj" fmla="val 14286"/>
            </a:avLst>
          </a:prstGeom>
          <a:solidFill>
            <a:srgbClr val="161630"/>
          </a:solidFill>
          <a:ln w="12700">
            <a:solidFill>
              <a:srgbClr val="161630"/>
            </a:solidFill>
            <a:prstDash val="solid"/>
          </a:ln>
        </p:spPr>
        <p:txBody>
          <a:bodyPr/>
          <a:lstStyle/>
          <a:p>
            <a:endParaRPr lang="es-ES"/>
          </a:p>
        </p:txBody>
      </p:sp>
      <p:sp>
        <p:nvSpPr>
          <p:cNvPr id="16" name="Text 12"/>
          <p:cNvSpPr/>
          <p:nvPr/>
        </p:nvSpPr>
        <p:spPr>
          <a:xfrm>
            <a:off x="791238" y="3611880"/>
            <a:ext cx="777240" cy="640080"/>
          </a:xfrm>
          <a:prstGeom prst="rect">
            <a:avLst/>
          </a:prstGeom>
          <a:noFill/>
          <a:ln/>
        </p:spPr>
        <p:txBody>
          <a:bodyPr wrap="square" lIns="0" tIns="0" rIns="0" bIns="0" rtlCol="0" anchor="ctr"/>
          <a:lstStyle/>
          <a:p>
            <a:pPr marL="0" indent="0" algn="ctr">
              <a:buNone/>
            </a:pPr>
            <a:r>
              <a:rPr lang="en-US" sz="2200" b="1" dirty="0">
                <a:solidFill>
                  <a:srgbClr val="FFFFFF"/>
                </a:solidFill>
                <a:latin typeface="Gotham Black" pitchFamily="34" charset="0"/>
                <a:ea typeface="Gotham Black" pitchFamily="34" charset="-122"/>
                <a:cs typeface="Gotham Black" pitchFamily="34" charset="-120"/>
              </a:rPr>
              <a:t>P3</a:t>
            </a:r>
            <a:endParaRPr lang="en-US" sz="2200" dirty="0"/>
          </a:p>
        </p:txBody>
      </p:sp>
      <p:sp>
        <p:nvSpPr>
          <p:cNvPr id="17" name="Text 13"/>
          <p:cNvSpPr/>
          <p:nvPr/>
        </p:nvSpPr>
        <p:spPr>
          <a:xfrm>
            <a:off x="1751358" y="3611880"/>
            <a:ext cx="8092440" cy="640080"/>
          </a:xfrm>
          <a:prstGeom prst="rect">
            <a:avLst/>
          </a:prstGeom>
          <a:noFill/>
          <a:ln/>
        </p:spPr>
        <p:txBody>
          <a:bodyPr wrap="square" lIns="0" tIns="0" rIns="0" bIns="0" rtlCol="0" anchor="ctr"/>
          <a:lstStyle/>
          <a:p>
            <a:pPr marL="0" indent="0" algn="l">
              <a:buNone/>
            </a:pPr>
            <a:r>
              <a:rPr lang="en-US" sz="1400" dirty="0">
                <a:solidFill>
                  <a:srgbClr val="161630"/>
                </a:solidFill>
                <a:latin typeface="Gotham Book" pitchFamily="34" charset="0"/>
                <a:ea typeface="Gotham Book" pitchFamily="34" charset="-122"/>
                <a:cs typeface="Gotham Book" pitchFamily="34" charset="-120"/>
              </a:rPr>
              <a:t>¿Qué tendría que construir su universidad para tener un sistema de VT?</a:t>
            </a:r>
            <a:endParaRPr lang="en-US" sz="1400" dirty="0"/>
          </a:p>
        </p:txBody>
      </p:sp>
      <p:sp>
        <p:nvSpPr>
          <p:cNvPr id="18" name="Shape 14"/>
          <p:cNvSpPr/>
          <p:nvPr/>
        </p:nvSpPr>
        <p:spPr>
          <a:xfrm>
            <a:off x="8390087" y="3721608"/>
            <a:ext cx="411480" cy="411480"/>
          </a:xfrm>
          <a:prstGeom prst="ellipse">
            <a:avLst/>
          </a:prstGeom>
          <a:solidFill>
            <a:srgbClr val="FF5A00"/>
          </a:solidFill>
          <a:ln w="12700">
            <a:solidFill>
              <a:srgbClr val="FF5A00"/>
            </a:solidFill>
            <a:prstDash val="solid"/>
          </a:ln>
        </p:spPr>
        <p:txBody>
          <a:bodyPr/>
          <a:lstStyle/>
          <a:p>
            <a:endParaRPr lang="es-ES"/>
          </a:p>
        </p:txBody>
      </p:sp>
      <p:pic>
        <p:nvPicPr>
          <p:cNvPr id="19" name="Image 2" descr="preencoded.png"/>
          <p:cNvPicPr>
            <a:picLocks noChangeAspect="1"/>
          </p:cNvPicPr>
          <p:nvPr/>
        </p:nvPicPr>
        <p:blipFill>
          <a:blip r:embed="rId6"/>
          <a:stretch>
            <a:fillRect/>
          </a:stretch>
        </p:blipFill>
        <p:spPr>
          <a:xfrm>
            <a:off x="8499815" y="3831336"/>
            <a:ext cx="192024" cy="192024"/>
          </a:xfrm>
          <a:prstGeom prst="rect">
            <a:avLst/>
          </a:prstGeom>
        </p:spPr>
      </p:pic>
      <p:sp>
        <p:nvSpPr>
          <p:cNvPr id="20" name="Shape 15"/>
          <p:cNvSpPr/>
          <p:nvPr/>
        </p:nvSpPr>
        <p:spPr>
          <a:xfrm>
            <a:off x="791238" y="4480560"/>
            <a:ext cx="777240" cy="640080"/>
          </a:xfrm>
          <a:prstGeom prst="roundRect">
            <a:avLst>
              <a:gd name="adj" fmla="val 14286"/>
            </a:avLst>
          </a:prstGeom>
          <a:solidFill>
            <a:srgbClr val="161630"/>
          </a:solidFill>
          <a:ln w="12700">
            <a:solidFill>
              <a:srgbClr val="161630"/>
            </a:solidFill>
            <a:prstDash val="solid"/>
          </a:ln>
        </p:spPr>
        <p:txBody>
          <a:bodyPr/>
          <a:lstStyle/>
          <a:p>
            <a:endParaRPr lang="es-ES"/>
          </a:p>
        </p:txBody>
      </p:sp>
      <p:sp>
        <p:nvSpPr>
          <p:cNvPr id="21" name="Text 16"/>
          <p:cNvSpPr/>
          <p:nvPr/>
        </p:nvSpPr>
        <p:spPr>
          <a:xfrm>
            <a:off x="791238" y="4480560"/>
            <a:ext cx="777240" cy="640080"/>
          </a:xfrm>
          <a:prstGeom prst="rect">
            <a:avLst/>
          </a:prstGeom>
          <a:noFill/>
          <a:ln/>
        </p:spPr>
        <p:txBody>
          <a:bodyPr wrap="square" lIns="0" tIns="0" rIns="0" bIns="0" rtlCol="0" anchor="ctr"/>
          <a:lstStyle/>
          <a:p>
            <a:pPr marL="0" indent="0" algn="ctr">
              <a:buNone/>
            </a:pPr>
            <a:r>
              <a:rPr lang="en-US" sz="2200" b="1" dirty="0">
                <a:solidFill>
                  <a:srgbClr val="FFFFFF"/>
                </a:solidFill>
                <a:latin typeface="Gotham Black" pitchFamily="34" charset="0"/>
                <a:ea typeface="Gotham Black" pitchFamily="34" charset="-122"/>
                <a:cs typeface="Gotham Black" pitchFamily="34" charset="-120"/>
              </a:rPr>
              <a:t>P4</a:t>
            </a:r>
            <a:endParaRPr lang="en-US" sz="2200" dirty="0"/>
          </a:p>
        </p:txBody>
      </p:sp>
      <p:sp>
        <p:nvSpPr>
          <p:cNvPr id="22" name="Text 17"/>
          <p:cNvSpPr/>
          <p:nvPr/>
        </p:nvSpPr>
        <p:spPr>
          <a:xfrm>
            <a:off x="1751358" y="4480560"/>
            <a:ext cx="8092440" cy="640080"/>
          </a:xfrm>
          <a:prstGeom prst="rect">
            <a:avLst/>
          </a:prstGeom>
          <a:noFill/>
          <a:ln/>
        </p:spPr>
        <p:txBody>
          <a:bodyPr wrap="square" lIns="0" tIns="0" rIns="0" bIns="0" rtlCol="0" anchor="ctr"/>
          <a:lstStyle/>
          <a:p>
            <a:pPr marL="0" indent="0" algn="l">
              <a:buNone/>
            </a:pPr>
            <a:r>
              <a:rPr lang="en-US" sz="1400" dirty="0">
                <a:solidFill>
                  <a:srgbClr val="161630"/>
                </a:solidFill>
                <a:latin typeface="Gotham Book" pitchFamily="34" charset="0"/>
                <a:ea typeface="Gotham Book" pitchFamily="34" charset="-122"/>
                <a:cs typeface="Gotham Book" pitchFamily="34" charset="-120"/>
              </a:rPr>
              <a:t>¿Cómo se ve cuando ya está funcionando?</a:t>
            </a:r>
            <a:endParaRPr lang="en-US" sz="1400" dirty="0"/>
          </a:p>
        </p:txBody>
      </p:sp>
      <p:sp>
        <p:nvSpPr>
          <p:cNvPr id="23" name="Shape 18"/>
          <p:cNvSpPr/>
          <p:nvPr/>
        </p:nvSpPr>
        <p:spPr>
          <a:xfrm>
            <a:off x="8390087" y="4590288"/>
            <a:ext cx="411480" cy="411480"/>
          </a:xfrm>
          <a:prstGeom prst="ellipse">
            <a:avLst/>
          </a:prstGeom>
          <a:solidFill>
            <a:srgbClr val="FF5A00"/>
          </a:solidFill>
          <a:ln w="12700">
            <a:solidFill>
              <a:srgbClr val="FF5A00"/>
            </a:solidFill>
            <a:prstDash val="solid"/>
          </a:ln>
        </p:spPr>
        <p:txBody>
          <a:bodyPr/>
          <a:lstStyle/>
          <a:p>
            <a:endParaRPr lang="es-ES"/>
          </a:p>
        </p:txBody>
      </p:sp>
      <p:pic>
        <p:nvPicPr>
          <p:cNvPr id="24" name="Image 3" descr="preencoded.png"/>
          <p:cNvPicPr>
            <a:picLocks noChangeAspect="1"/>
          </p:cNvPicPr>
          <p:nvPr/>
        </p:nvPicPr>
        <p:blipFill>
          <a:blip r:embed="rId7"/>
          <a:stretch>
            <a:fillRect/>
          </a:stretch>
        </p:blipFill>
        <p:spPr>
          <a:xfrm>
            <a:off x="8499815" y="4700016"/>
            <a:ext cx="192024" cy="19202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2 · Cómo se ven las cinco capacidades</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24028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1" name="Image 0" descr="preencoded.png"/>
          <p:cNvPicPr>
            <a:picLocks noChangeAspect="1"/>
          </p:cNvPicPr>
          <p:nvPr/>
        </p:nvPicPr>
        <p:blipFill>
          <a:blip r:embed="rId4"/>
          <a:stretch>
            <a:fillRect/>
          </a:stretch>
        </p:blipFill>
        <p:spPr>
          <a:xfrm>
            <a:off x="662940" y="2354580"/>
            <a:ext cx="274320" cy="274320"/>
          </a:xfrm>
          <a:prstGeom prst="rect">
            <a:avLst/>
          </a:prstGeom>
        </p:spPr>
      </p:pic>
      <p:sp>
        <p:nvSpPr>
          <p:cNvPr id="12" name="Text 9"/>
          <p:cNvSpPr/>
          <p:nvPr/>
        </p:nvSpPr>
        <p:spPr>
          <a:xfrm>
            <a:off x="1234440" y="224028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FOCO</a:t>
            </a:r>
            <a:endParaRPr lang="en-US" sz="1100" dirty="0"/>
          </a:p>
        </p:txBody>
      </p:sp>
      <p:sp>
        <p:nvSpPr>
          <p:cNvPr id="13" name="Text 10"/>
          <p:cNvSpPr/>
          <p:nvPr/>
        </p:nvSpPr>
        <p:spPr>
          <a:xfrm>
            <a:off x="3017520" y="224028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Formalizado. Alineado con prioridades institucionales y con apertura a empresa-Estado. No depende de personas.</a:t>
            </a:r>
            <a:endParaRPr lang="en-US" sz="1100" dirty="0"/>
          </a:p>
        </p:txBody>
      </p:sp>
      <p:sp>
        <p:nvSpPr>
          <p:cNvPr id="14" name="Shape 11"/>
          <p:cNvSpPr/>
          <p:nvPr/>
        </p:nvSpPr>
        <p:spPr>
          <a:xfrm>
            <a:off x="548640" y="288036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5" name="Image 1" descr="preencoded.png"/>
          <p:cNvPicPr>
            <a:picLocks noChangeAspect="1"/>
          </p:cNvPicPr>
          <p:nvPr/>
        </p:nvPicPr>
        <p:blipFill>
          <a:blip r:embed="rId5"/>
          <a:stretch>
            <a:fillRect/>
          </a:stretch>
        </p:blipFill>
        <p:spPr>
          <a:xfrm>
            <a:off x="662940" y="2994660"/>
            <a:ext cx="274320" cy="274320"/>
          </a:xfrm>
          <a:prstGeom prst="rect">
            <a:avLst/>
          </a:prstGeom>
        </p:spPr>
      </p:pic>
      <p:sp>
        <p:nvSpPr>
          <p:cNvPr id="16" name="Text 12"/>
          <p:cNvSpPr/>
          <p:nvPr/>
        </p:nvSpPr>
        <p:spPr>
          <a:xfrm>
            <a:off x="1234440" y="288036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CAPTURA</a:t>
            </a:r>
            <a:endParaRPr lang="en-US" sz="1100" dirty="0"/>
          </a:p>
        </p:txBody>
      </p:sp>
      <p:sp>
        <p:nvSpPr>
          <p:cNvPr id="17" name="Text 13"/>
          <p:cNvSpPr/>
          <p:nvPr/>
        </p:nvSpPr>
        <p:spPr>
          <a:xfrm>
            <a:off x="3017520" y="288036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Sistemática en las tres dimensiones: tecnológica (patentes, papers), comercial-competitiva, normativa-regulatoria.</a:t>
            </a:r>
            <a:endParaRPr lang="en-US" sz="1100" dirty="0"/>
          </a:p>
        </p:txBody>
      </p:sp>
      <p:sp>
        <p:nvSpPr>
          <p:cNvPr id="18" name="Shape 14"/>
          <p:cNvSpPr/>
          <p:nvPr/>
        </p:nvSpPr>
        <p:spPr>
          <a:xfrm>
            <a:off x="548640" y="352044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9" name="Image 2" descr="preencoded.png"/>
          <p:cNvPicPr>
            <a:picLocks noChangeAspect="1"/>
          </p:cNvPicPr>
          <p:nvPr/>
        </p:nvPicPr>
        <p:blipFill>
          <a:blip r:embed="rId6"/>
          <a:stretch>
            <a:fillRect/>
          </a:stretch>
        </p:blipFill>
        <p:spPr>
          <a:xfrm>
            <a:off x="662940" y="3634740"/>
            <a:ext cx="274320" cy="274320"/>
          </a:xfrm>
          <a:prstGeom prst="rect">
            <a:avLst/>
          </a:prstGeom>
        </p:spPr>
      </p:pic>
      <p:sp>
        <p:nvSpPr>
          <p:cNvPr id="20" name="Text 15"/>
          <p:cNvSpPr/>
          <p:nvPr/>
        </p:nvSpPr>
        <p:spPr>
          <a:xfrm>
            <a:off x="1234440" y="352044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ANÁLISIS</a:t>
            </a:r>
            <a:endParaRPr lang="en-US" sz="1100" dirty="0"/>
          </a:p>
        </p:txBody>
      </p:sp>
      <p:sp>
        <p:nvSpPr>
          <p:cNvPr id="21" name="Text 16"/>
          <p:cNvSpPr/>
          <p:nvPr/>
        </p:nvSpPr>
        <p:spPr>
          <a:xfrm>
            <a:off x="3017520" y="352044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Hay rol o función explícita — interna, externa o mixta. La VT produce informes con periodicidad, no por evento.</a:t>
            </a:r>
            <a:endParaRPr lang="en-US" sz="1100" dirty="0"/>
          </a:p>
        </p:txBody>
      </p:sp>
      <p:sp>
        <p:nvSpPr>
          <p:cNvPr id="22" name="Shape 17"/>
          <p:cNvSpPr/>
          <p:nvPr/>
        </p:nvSpPr>
        <p:spPr>
          <a:xfrm>
            <a:off x="548640" y="416052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3" name="Image 3" descr="preencoded.png"/>
          <p:cNvPicPr>
            <a:picLocks noChangeAspect="1"/>
          </p:cNvPicPr>
          <p:nvPr/>
        </p:nvPicPr>
        <p:blipFill>
          <a:blip r:embed="rId7"/>
          <a:stretch>
            <a:fillRect/>
          </a:stretch>
        </p:blipFill>
        <p:spPr>
          <a:xfrm>
            <a:off x="662940" y="4274820"/>
            <a:ext cx="274320" cy="274320"/>
          </a:xfrm>
          <a:prstGeom prst="rect">
            <a:avLst/>
          </a:prstGeom>
        </p:spPr>
      </p:pic>
      <p:sp>
        <p:nvSpPr>
          <p:cNvPr id="24" name="Text 18"/>
          <p:cNvSpPr/>
          <p:nvPr/>
        </p:nvSpPr>
        <p:spPr>
          <a:xfrm>
            <a:off x="1234440" y="416052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ACCIÓN</a:t>
            </a:r>
            <a:endParaRPr lang="en-US" sz="1100" dirty="0"/>
          </a:p>
        </p:txBody>
      </p:sp>
      <p:sp>
        <p:nvSpPr>
          <p:cNvPr id="25" name="Text 19"/>
          <p:cNvSpPr/>
          <p:nvPr/>
        </p:nvSpPr>
        <p:spPr>
          <a:xfrm>
            <a:off x="3017520" y="416052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Los hallazgos alimentan decisiones de PI, transferencia, alianzas, postulaciones. Hay clientes internos definidos.</a:t>
            </a:r>
            <a:endParaRPr lang="en-US" sz="1100" dirty="0"/>
          </a:p>
        </p:txBody>
      </p:sp>
      <p:sp>
        <p:nvSpPr>
          <p:cNvPr id="26" name="Shape 20"/>
          <p:cNvSpPr/>
          <p:nvPr/>
        </p:nvSpPr>
        <p:spPr>
          <a:xfrm>
            <a:off x="548640" y="480060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7" name="Image 4" descr="preencoded.png"/>
          <p:cNvPicPr>
            <a:picLocks noChangeAspect="1"/>
          </p:cNvPicPr>
          <p:nvPr/>
        </p:nvPicPr>
        <p:blipFill>
          <a:blip r:embed="rId8"/>
          <a:stretch>
            <a:fillRect/>
          </a:stretch>
        </p:blipFill>
        <p:spPr>
          <a:xfrm>
            <a:off x="662940" y="4914900"/>
            <a:ext cx="274320" cy="274320"/>
          </a:xfrm>
          <a:prstGeom prst="rect">
            <a:avLst/>
          </a:prstGeom>
        </p:spPr>
      </p:pic>
      <p:sp>
        <p:nvSpPr>
          <p:cNvPr id="28" name="Text 21"/>
          <p:cNvSpPr/>
          <p:nvPr/>
        </p:nvSpPr>
        <p:spPr>
          <a:xfrm>
            <a:off x="1234440" y="480060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INTEGRACIÓN DE IA</a:t>
            </a:r>
            <a:endParaRPr lang="en-US" sz="1100" dirty="0"/>
          </a:p>
        </p:txBody>
      </p:sp>
      <p:sp>
        <p:nvSpPr>
          <p:cNvPr id="29" name="Text 22"/>
          <p:cNvSpPr/>
          <p:nvPr/>
        </p:nvSpPr>
        <p:spPr>
          <a:xfrm>
            <a:off x="3017520" y="4800600"/>
            <a:ext cx="6858000" cy="502920"/>
          </a:xfrm>
          <a:prstGeom prst="rect">
            <a:avLst/>
          </a:prstGeom>
          <a:noFill/>
          <a:ln/>
        </p:spPr>
        <p:txBody>
          <a:bodyPr wrap="square" lIns="0" tIns="0" rIns="0" bIns="0" rtlCol="0" anchor="ctr"/>
          <a:lstStyle/>
          <a:p>
            <a:pPr marL="0" indent="0" algn="l">
              <a:lnSpc>
                <a:spcPct val="110000"/>
              </a:lnSpc>
              <a:buNone/>
            </a:pPr>
            <a:r>
              <a:rPr lang="en-US" sz="1100" dirty="0">
                <a:solidFill>
                  <a:srgbClr val="161630"/>
                </a:solidFill>
                <a:latin typeface="Gotham Book" pitchFamily="34" charset="0"/>
                <a:ea typeface="Gotham Book" pitchFamily="34" charset="-122"/>
                <a:cs typeface="Gotham Book" pitchFamily="34" charset="-120"/>
              </a:rPr>
              <a:t>Uso sistemático con protocolos. Flujos donde la IA acelera (resúmenes, paisajes patentométricos) con validación.</a:t>
            </a:r>
            <a:endParaRPr lang="en-US" sz="11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3 · Ecosistema integrado</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194560"/>
            <a:ext cx="4617720" cy="3200400"/>
          </a:xfrm>
          <a:prstGeom prst="rect">
            <a:avLst/>
          </a:prstGeom>
          <a:solidFill>
            <a:srgbClr val="161630"/>
          </a:solidFill>
          <a:ln w="12700">
            <a:solidFill>
              <a:srgbClr val="161630"/>
            </a:solidFill>
            <a:prstDash val="solid"/>
          </a:ln>
        </p:spPr>
        <p:txBody>
          <a:bodyPr/>
          <a:lstStyle/>
          <a:p>
            <a:endParaRPr lang="es-ES"/>
          </a:p>
        </p:txBody>
      </p:sp>
      <p:sp>
        <p:nvSpPr>
          <p:cNvPr id="11" name="Text 9"/>
          <p:cNvSpPr/>
          <p:nvPr/>
        </p:nvSpPr>
        <p:spPr>
          <a:xfrm>
            <a:off x="77724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LOGRA</a:t>
            </a:r>
            <a:endParaRPr lang="en-US" sz="1000" dirty="0"/>
          </a:p>
        </p:txBody>
      </p:sp>
      <p:sp>
        <p:nvSpPr>
          <p:cNvPr id="12" name="Text 10"/>
          <p:cNvSpPr/>
          <p:nvPr/>
        </p:nvSpPr>
        <p:spPr>
          <a:xfrm>
            <a:off x="777240" y="2834640"/>
            <a:ext cx="4160520" cy="2331720"/>
          </a:xfrm>
          <a:prstGeom prst="rect">
            <a:avLst/>
          </a:prstGeom>
          <a:noFill/>
          <a:ln/>
        </p:spPr>
        <p:txBody>
          <a:bodyPr wrap="square" lIns="0" tIns="0" rIns="0" bIns="0" rtlCol="0" anchor="t"/>
          <a:lstStyle/>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La triple hélice ya no se construye proyecto por proyecto — opera como flujo continuo.</a:t>
            </a:r>
            <a:endParaRPr lang="en-US" sz="1100" dirty="0"/>
          </a:p>
          <a:p>
            <a:pPr marL="0" indent="0" algn="l">
              <a:lnSpc>
                <a:spcPct val="125000"/>
              </a:lnSpc>
              <a:buNone/>
            </a:pPr>
            <a:endParaRPr lang="en-US" sz="1100" dirty="0"/>
          </a:p>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Procesos claros de transferencia (licenciamientos, spin-offs, contratos), modelos de operación de VT definidos, gobernanza institucional explícita.</a:t>
            </a:r>
            <a:endParaRPr lang="en-US" sz="1100" dirty="0"/>
          </a:p>
          <a:p>
            <a:pPr marL="0" indent="0" algn="l">
              <a:lnSpc>
                <a:spcPct val="125000"/>
              </a:lnSpc>
              <a:buNone/>
            </a:pPr>
            <a:endParaRPr lang="en-US" sz="1100" dirty="0"/>
          </a:p>
          <a:p>
            <a:pPr marL="0" indent="0" algn="l">
              <a:lnSpc>
                <a:spcPct val="125000"/>
              </a:lnSpc>
              <a:buNone/>
            </a:pPr>
            <a:r>
              <a:rPr lang="en-US" sz="1100" dirty="0">
                <a:solidFill>
                  <a:srgbClr val="FFFFFF"/>
                </a:solidFill>
                <a:latin typeface="Gotham Book" pitchFamily="34" charset="0"/>
                <a:ea typeface="Gotham Book" pitchFamily="34" charset="-122"/>
                <a:cs typeface="Gotham Book" pitchFamily="34" charset="-120"/>
              </a:rPr>
              <a:t>La VT está integrada en investigación, PI y transferencia. La universidad es interlocutor estratégico del ecosistema.</a:t>
            </a:r>
            <a:endParaRPr lang="en-US" sz="1100" dirty="0"/>
          </a:p>
        </p:txBody>
      </p:sp>
      <p:sp>
        <p:nvSpPr>
          <p:cNvPr id="13" name="Shape 11"/>
          <p:cNvSpPr/>
          <p:nvPr/>
        </p:nvSpPr>
        <p:spPr>
          <a:xfrm>
            <a:off x="5394960" y="2194560"/>
            <a:ext cx="4617720" cy="3200400"/>
          </a:xfrm>
          <a:prstGeom prst="rect">
            <a:avLst/>
          </a:prstGeom>
          <a:solidFill>
            <a:srgbClr val="FFFFFF"/>
          </a:solidFill>
          <a:ln w="25400">
            <a:solidFill>
              <a:srgbClr val="FF5A00"/>
            </a:solidFill>
            <a:prstDash val="solid"/>
          </a:ln>
        </p:spPr>
        <p:txBody>
          <a:bodyPr/>
          <a:lstStyle/>
          <a:p>
            <a:endParaRPr lang="es-ES"/>
          </a:p>
        </p:txBody>
      </p:sp>
      <p:sp>
        <p:nvSpPr>
          <p:cNvPr id="14" name="Text 12"/>
          <p:cNvSpPr/>
          <p:nvPr/>
        </p:nvSpPr>
        <p:spPr>
          <a:xfrm>
            <a:off x="5623560" y="2377440"/>
            <a:ext cx="4160520" cy="32004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QUÉ SE PRIORIZA</a:t>
            </a:r>
            <a:endParaRPr lang="en-US" sz="1000" dirty="0"/>
          </a:p>
        </p:txBody>
      </p:sp>
      <p:sp>
        <p:nvSpPr>
          <p:cNvPr id="15" name="Text 13"/>
          <p:cNvSpPr/>
          <p:nvPr/>
        </p:nvSpPr>
        <p:spPr>
          <a:xfrm>
            <a:off x="5623560" y="2834640"/>
            <a:ext cx="4160520" cy="320040"/>
          </a:xfrm>
          <a:prstGeom prst="rect">
            <a:avLst/>
          </a:prstGeom>
          <a:noFill/>
          <a:ln/>
        </p:spPr>
        <p:txBody>
          <a:bodyPr wrap="square" lIns="0" tIns="0" rIns="0" bIns="0" rtlCol="0" anchor="t"/>
          <a:lstStyle/>
          <a:p>
            <a:pPr marL="0" indent="0" algn="l">
              <a:buNone/>
            </a:pPr>
            <a:r>
              <a:rPr lang="en-US" sz="1000" i="1" dirty="0">
                <a:solidFill>
                  <a:srgbClr val="8B8A90"/>
                </a:solidFill>
                <a:latin typeface="Gotham Light" pitchFamily="34" charset="0"/>
                <a:ea typeface="Gotham Light" pitchFamily="34" charset="-122"/>
                <a:cs typeface="Gotham Light" pitchFamily="34" charset="-120"/>
              </a:rPr>
              <a:t>La pregunta central de este nivel:</a:t>
            </a:r>
            <a:endParaRPr lang="en-US" sz="1000" dirty="0"/>
          </a:p>
        </p:txBody>
      </p:sp>
      <p:sp>
        <p:nvSpPr>
          <p:cNvPr id="16" name="Text 14"/>
          <p:cNvSpPr/>
          <p:nvPr/>
        </p:nvSpPr>
        <p:spPr>
          <a:xfrm>
            <a:off x="5623560" y="3200400"/>
            <a:ext cx="4160520" cy="1554480"/>
          </a:xfrm>
          <a:prstGeom prst="rect">
            <a:avLst/>
          </a:prstGeom>
          <a:noFill/>
          <a:ln/>
        </p:spPr>
        <p:txBody>
          <a:bodyPr wrap="square" lIns="0" tIns="0" rIns="0" bIns="0" rtlCol="0" anchor="t"/>
          <a:lstStyle/>
          <a:p>
            <a:pPr marL="0" indent="0" algn="l">
              <a:lnSpc>
                <a:spcPct val="115000"/>
              </a:lnSpc>
              <a:buNone/>
            </a:pPr>
            <a:r>
              <a:rPr lang="en-US" sz="1600" b="1" dirty="0">
                <a:solidFill>
                  <a:srgbClr val="161630"/>
                </a:solidFill>
                <a:latin typeface="Gotham Black" pitchFamily="34" charset="0"/>
                <a:ea typeface="Gotham Black" pitchFamily="34" charset="-122"/>
                <a:cs typeface="Gotham Black" pitchFamily="34" charset="-120"/>
              </a:rPr>
              <a:t>¿Cómo aseguramos que toda nuestra cadena de valor opere alimentada por inteligencia continua?</a:t>
            </a:r>
            <a:endParaRPr lang="en-US" sz="1600" dirty="0"/>
          </a:p>
        </p:txBody>
      </p:sp>
      <p:sp>
        <p:nvSpPr>
          <p:cNvPr id="17" name="Text 15"/>
          <p:cNvSpPr/>
          <p:nvPr/>
        </p:nvSpPr>
        <p:spPr>
          <a:xfrm>
            <a:off x="5623560" y="4800600"/>
            <a:ext cx="4160520" cy="502920"/>
          </a:xfrm>
          <a:prstGeom prst="rect">
            <a:avLst/>
          </a:prstGeom>
          <a:noFill/>
          <a:ln/>
        </p:spPr>
        <p:txBody>
          <a:bodyPr wrap="square" lIns="0" tIns="0" rIns="0" bIns="0" rtlCol="0" anchor="t"/>
          <a:lstStyle/>
          <a:p>
            <a:pPr marL="0" indent="0" algn="l">
              <a:lnSpc>
                <a:spcPct val="130000"/>
              </a:lnSpc>
              <a:buNone/>
            </a:pPr>
            <a:r>
              <a:rPr lang="en-US" sz="1100" i="1" dirty="0">
                <a:solidFill>
                  <a:srgbClr val="161630"/>
                </a:solidFill>
                <a:latin typeface="Gotham Light" pitchFamily="34" charset="0"/>
                <a:ea typeface="Gotham Light" pitchFamily="34" charset="-122"/>
                <a:cs typeface="Gotham Light" pitchFamily="34" charset="-120"/>
              </a:rPr>
              <a:t>Ya no es construir el puente. Es mantener un ecosistema vivo y estratégico.</a:t>
            </a:r>
            <a:endParaRPr lang="en-US" sz="1100" dirty="0"/>
          </a:p>
        </p:txBody>
      </p:sp>
      <p:sp>
        <p:nvSpPr>
          <p:cNvPr id="18" name="Text 16"/>
          <p:cNvSpPr/>
          <p:nvPr/>
        </p:nvSpPr>
        <p:spPr>
          <a:xfrm>
            <a:off x="548640" y="5669280"/>
            <a:ext cx="9464040" cy="274320"/>
          </a:xfrm>
          <a:prstGeom prst="rect">
            <a:avLst/>
          </a:prstGeom>
          <a:noFill/>
          <a:ln/>
        </p:spPr>
        <p:txBody>
          <a:bodyPr wrap="square" lIns="0" tIns="0" rIns="0" bIns="0" rtlCol="0" anchor="ctr"/>
          <a:lstStyle/>
          <a:p>
            <a:pPr marL="0" indent="0" algn="ctr">
              <a:buNone/>
            </a:pPr>
            <a:r>
              <a:rPr lang="en-US" sz="1000" i="1" dirty="0">
                <a:latin typeface="Gotham Light" pitchFamily="34" charset="0"/>
                <a:ea typeface="Gotham Light" pitchFamily="34" charset="-122"/>
                <a:cs typeface="Gotham Light" pitchFamily="34" charset="-120"/>
              </a:rPr>
              <a:t>Actor que lidera: las tres voces como conversación institucional permanente con gobernanza propia</a:t>
            </a:r>
            <a:endParaRPr lang="en-US" sz="1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6230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3" name="Text 1"/>
          <p:cNvSpPr/>
          <p:nvPr/>
        </p:nvSpPr>
        <p:spPr>
          <a:xfrm>
            <a:off x="16230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1</a:t>
            </a:r>
            <a:endParaRPr lang="en-US" sz="1100" dirty="0"/>
          </a:p>
        </p:txBody>
      </p:sp>
      <p:sp>
        <p:nvSpPr>
          <p:cNvPr id="4" name="Shape 2"/>
          <p:cNvSpPr/>
          <p:nvPr/>
        </p:nvSpPr>
        <p:spPr>
          <a:xfrm>
            <a:off x="4061460" y="868680"/>
            <a:ext cx="2438400" cy="411480"/>
          </a:xfrm>
          <a:prstGeom prst="rect">
            <a:avLst/>
          </a:prstGeom>
          <a:solidFill>
            <a:srgbClr val="D8D4D0"/>
          </a:solidFill>
          <a:ln w="12700">
            <a:solidFill>
              <a:srgbClr val="FFFFFF"/>
            </a:solidFill>
            <a:prstDash val="solid"/>
          </a:ln>
        </p:spPr>
        <p:txBody>
          <a:bodyPr/>
          <a:lstStyle/>
          <a:p>
            <a:endParaRPr lang="es-ES"/>
          </a:p>
        </p:txBody>
      </p:sp>
      <p:sp>
        <p:nvSpPr>
          <p:cNvPr id="5" name="Text 3"/>
          <p:cNvSpPr/>
          <p:nvPr/>
        </p:nvSpPr>
        <p:spPr>
          <a:xfrm>
            <a:off x="40614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8B8A90"/>
                </a:solidFill>
                <a:latin typeface="Gotham Medium" pitchFamily="34" charset="0"/>
                <a:ea typeface="Gotham Medium" pitchFamily="34" charset="-122"/>
                <a:cs typeface="Gotham Medium" pitchFamily="34" charset="-120"/>
              </a:rPr>
              <a:t>NIVEL 2</a:t>
            </a:r>
            <a:endParaRPr lang="en-US" sz="1100" dirty="0"/>
          </a:p>
        </p:txBody>
      </p:sp>
      <p:sp>
        <p:nvSpPr>
          <p:cNvPr id="6" name="Shape 4"/>
          <p:cNvSpPr/>
          <p:nvPr/>
        </p:nvSpPr>
        <p:spPr>
          <a:xfrm>
            <a:off x="6499860" y="868680"/>
            <a:ext cx="2438400" cy="411480"/>
          </a:xfrm>
          <a:prstGeom prst="rect">
            <a:avLst/>
          </a:prstGeom>
          <a:solidFill>
            <a:srgbClr val="FF5A00"/>
          </a:solidFill>
          <a:ln w="12700">
            <a:solidFill>
              <a:srgbClr val="FFFFFF"/>
            </a:solidFill>
            <a:prstDash val="solid"/>
          </a:ln>
        </p:spPr>
        <p:txBody>
          <a:bodyPr/>
          <a:lstStyle/>
          <a:p>
            <a:endParaRPr lang="es-ES"/>
          </a:p>
        </p:txBody>
      </p:sp>
      <p:sp>
        <p:nvSpPr>
          <p:cNvPr id="7" name="Text 5"/>
          <p:cNvSpPr/>
          <p:nvPr/>
        </p:nvSpPr>
        <p:spPr>
          <a:xfrm>
            <a:off x="6499860" y="868680"/>
            <a:ext cx="243840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3</a:t>
            </a:r>
            <a:endParaRPr lang="en-US" sz="1100" dirty="0"/>
          </a:p>
        </p:txBody>
      </p:sp>
      <p:sp>
        <p:nvSpPr>
          <p:cNvPr id="8" name="Text 6"/>
          <p:cNvSpPr/>
          <p:nvPr/>
        </p:nvSpPr>
        <p:spPr>
          <a:xfrm>
            <a:off x="548640" y="1417320"/>
            <a:ext cx="9464040" cy="457200"/>
          </a:xfrm>
          <a:prstGeom prst="rect">
            <a:avLst/>
          </a:prstGeom>
          <a:noFill/>
          <a:ln/>
        </p:spPr>
        <p:txBody>
          <a:bodyPr wrap="square" lIns="0" tIns="0" rIns="0" bIns="0" rtlCol="0" anchor="t"/>
          <a:lstStyle/>
          <a:p>
            <a:pPr marL="0" indent="0" algn="l">
              <a:buNone/>
            </a:pPr>
            <a:r>
              <a:rPr lang="en-US" sz="2200" b="1" kern="0" spc="100" dirty="0">
                <a:solidFill>
                  <a:srgbClr val="161630"/>
                </a:solidFill>
                <a:latin typeface="Gotham Medium" pitchFamily="34" charset="0"/>
                <a:ea typeface="Gotham Medium" pitchFamily="34" charset="-122"/>
                <a:cs typeface="Gotham Medium" pitchFamily="34" charset="-120"/>
              </a:rPr>
              <a:t>Nivel 3 · Cómo se ven las cinco capacidades</a:t>
            </a:r>
            <a:endParaRPr lang="en-US" sz="2200" dirty="0"/>
          </a:p>
        </p:txBody>
      </p:sp>
      <p:sp>
        <p:nvSpPr>
          <p:cNvPr id="9" name="Shape 7"/>
          <p:cNvSpPr/>
          <p:nvPr/>
        </p:nvSpPr>
        <p:spPr>
          <a:xfrm>
            <a:off x="548640" y="1920240"/>
            <a:ext cx="548640" cy="0"/>
          </a:xfrm>
          <a:prstGeom prst="line">
            <a:avLst/>
          </a:prstGeom>
          <a:noFill/>
          <a:ln w="38100">
            <a:solidFill>
              <a:srgbClr val="FF5A00"/>
            </a:solidFill>
            <a:prstDash val="solid"/>
          </a:ln>
        </p:spPr>
        <p:txBody>
          <a:bodyPr/>
          <a:lstStyle/>
          <a:p>
            <a:endParaRPr lang="es-ES"/>
          </a:p>
        </p:txBody>
      </p:sp>
      <p:sp>
        <p:nvSpPr>
          <p:cNvPr id="10" name="Shape 8"/>
          <p:cNvSpPr/>
          <p:nvPr/>
        </p:nvSpPr>
        <p:spPr>
          <a:xfrm>
            <a:off x="548640" y="224028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1" name="Image 0" descr="preencoded.png"/>
          <p:cNvPicPr>
            <a:picLocks noChangeAspect="1"/>
          </p:cNvPicPr>
          <p:nvPr/>
        </p:nvPicPr>
        <p:blipFill>
          <a:blip r:embed="rId4"/>
          <a:stretch>
            <a:fillRect/>
          </a:stretch>
        </p:blipFill>
        <p:spPr>
          <a:xfrm>
            <a:off x="662940" y="2354580"/>
            <a:ext cx="274320" cy="274320"/>
          </a:xfrm>
          <a:prstGeom prst="rect">
            <a:avLst/>
          </a:prstGeom>
        </p:spPr>
      </p:pic>
      <p:sp>
        <p:nvSpPr>
          <p:cNvPr id="12" name="Text 9"/>
          <p:cNvSpPr/>
          <p:nvPr/>
        </p:nvSpPr>
        <p:spPr>
          <a:xfrm>
            <a:off x="1234440" y="224028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FOCO</a:t>
            </a:r>
            <a:endParaRPr lang="en-US" sz="1100" dirty="0"/>
          </a:p>
        </p:txBody>
      </p:sp>
      <p:sp>
        <p:nvSpPr>
          <p:cNvPr id="13" name="Text 10"/>
          <p:cNvSpPr/>
          <p:nvPr/>
        </p:nvSpPr>
        <p:spPr>
          <a:xfrm>
            <a:off x="3017520" y="2240280"/>
            <a:ext cx="6858000" cy="502920"/>
          </a:xfrm>
          <a:prstGeom prst="rect">
            <a:avLst/>
          </a:prstGeom>
          <a:noFill/>
          <a:ln/>
        </p:spPr>
        <p:txBody>
          <a:bodyPr wrap="square" lIns="0" tIns="0" rIns="0" bIns="0" rtlCol="0" anchor="ctr"/>
          <a:lstStyle/>
          <a:p>
            <a:pPr marL="0" indent="0" algn="l">
              <a:lnSpc>
                <a:spcPct val="110000"/>
              </a:lnSpc>
              <a:buNone/>
            </a:pPr>
            <a:r>
              <a:rPr lang="en-US" sz="1000" dirty="0">
                <a:solidFill>
                  <a:srgbClr val="161630"/>
                </a:solidFill>
                <a:latin typeface="Gotham Book" pitchFamily="34" charset="0"/>
                <a:ea typeface="Gotham Book" pitchFamily="34" charset="-122"/>
                <a:cs typeface="Gotham Book" pitchFamily="34" charset="-120"/>
              </a:rPr>
              <a:t>Plenamente integrado con la estrategia institucional. Los temas de vigilancia se revisan, ajustan y agregan según evolución del entorno.</a:t>
            </a:r>
            <a:endParaRPr lang="en-US" sz="1000" dirty="0"/>
          </a:p>
        </p:txBody>
      </p:sp>
      <p:sp>
        <p:nvSpPr>
          <p:cNvPr id="14" name="Shape 11"/>
          <p:cNvSpPr/>
          <p:nvPr/>
        </p:nvSpPr>
        <p:spPr>
          <a:xfrm>
            <a:off x="548640" y="288036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5" name="Image 1" descr="preencoded.png"/>
          <p:cNvPicPr>
            <a:picLocks noChangeAspect="1"/>
          </p:cNvPicPr>
          <p:nvPr/>
        </p:nvPicPr>
        <p:blipFill>
          <a:blip r:embed="rId5"/>
          <a:stretch>
            <a:fillRect/>
          </a:stretch>
        </p:blipFill>
        <p:spPr>
          <a:xfrm>
            <a:off x="662940" y="2994660"/>
            <a:ext cx="274320" cy="274320"/>
          </a:xfrm>
          <a:prstGeom prst="rect">
            <a:avLst/>
          </a:prstGeom>
        </p:spPr>
      </p:pic>
      <p:sp>
        <p:nvSpPr>
          <p:cNvPr id="16" name="Text 12"/>
          <p:cNvSpPr/>
          <p:nvPr/>
        </p:nvSpPr>
        <p:spPr>
          <a:xfrm>
            <a:off x="1234440" y="288036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CAPTURA</a:t>
            </a:r>
            <a:endParaRPr lang="en-US" sz="1100" dirty="0"/>
          </a:p>
        </p:txBody>
      </p:sp>
      <p:sp>
        <p:nvSpPr>
          <p:cNvPr id="17" name="Text 13"/>
          <p:cNvSpPr/>
          <p:nvPr/>
        </p:nvSpPr>
        <p:spPr>
          <a:xfrm>
            <a:off x="3017520" y="2880360"/>
            <a:ext cx="6858000" cy="502920"/>
          </a:xfrm>
          <a:prstGeom prst="rect">
            <a:avLst/>
          </a:prstGeom>
          <a:noFill/>
          <a:ln/>
        </p:spPr>
        <p:txBody>
          <a:bodyPr wrap="square" lIns="0" tIns="0" rIns="0" bIns="0" rtlCol="0" anchor="ctr"/>
          <a:lstStyle/>
          <a:p>
            <a:pPr marL="0" indent="0" algn="l">
              <a:lnSpc>
                <a:spcPct val="110000"/>
              </a:lnSpc>
              <a:buNone/>
            </a:pPr>
            <a:r>
              <a:rPr lang="en-US" sz="1000" dirty="0">
                <a:solidFill>
                  <a:srgbClr val="161630"/>
                </a:solidFill>
                <a:latin typeface="Gotham Book" pitchFamily="34" charset="0"/>
                <a:ea typeface="Gotham Book" pitchFamily="34" charset="-122"/>
                <a:cs typeface="Gotham Book" pitchFamily="34" charset="-120"/>
              </a:rPr>
              <a:t>Plataforma integrada. Fuentes en las tres dimensiones, automatización donde aporta, capacidad de profundización rápida.</a:t>
            </a:r>
            <a:endParaRPr lang="en-US" sz="1000" dirty="0"/>
          </a:p>
        </p:txBody>
      </p:sp>
      <p:sp>
        <p:nvSpPr>
          <p:cNvPr id="18" name="Shape 14"/>
          <p:cNvSpPr/>
          <p:nvPr/>
        </p:nvSpPr>
        <p:spPr>
          <a:xfrm>
            <a:off x="548640" y="352044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19" name="Image 2" descr="preencoded.png"/>
          <p:cNvPicPr>
            <a:picLocks noChangeAspect="1"/>
          </p:cNvPicPr>
          <p:nvPr/>
        </p:nvPicPr>
        <p:blipFill>
          <a:blip r:embed="rId6"/>
          <a:stretch>
            <a:fillRect/>
          </a:stretch>
        </p:blipFill>
        <p:spPr>
          <a:xfrm>
            <a:off x="662940" y="3634740"/>
            <a:ext cx="274320" cy="274320"/>
          </a:xfrm>
          <a:prstGeom prst="rect">
            <a:avLst/>
          </a:prstGeom>
        </p:spPr>
      </p:pic>
      <p:sp>
        <p:nvSpPr>
          <p:cNvPr id="20" name="Text 15"/>
          <p:cNvSpPr/>
          <p:nvPr/>
        </p:nvSpPr>
        <p:spPr>
          <a:xfrm>
            <a:off x="1234440" y="352044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ANÁLISIS</a:t>
            </a:r>
            <a:endParaRPr lang="en-US" sz="1100" dirty="0"/>
          </a:p>
        </p:txBody>
      </p:sp>
      <p:sp>
        <p:nvSpPr>
          <p:cNvPr id="21" name="Text 16"/>
          <p:cNvSpPr/>
          <p:nvPr/>
        </p:nvSpPr>
        <p:spPr>
          <a:xfrm>
            <a:off x="3017520" y="3520440"/>
            <a:ext cx="6858000" cy="502920"/>
          </a:xfrm>
          <a:prstGeom prst="rect">
            <a:avLst/>
          </a:prstGeom>
          <a:noFill/>
          <a:ln/>
        </p:spPr>
        <p:txBody>
          <a:bodyPr wrap="square" lIns="0" tIns="0" rIns="0" bIns="0" rtlCol="0" anchor="ctr"/>
          <a:lstStyle/>
          <a:p>
            <a:pPr marL="0" indent="0" algn="l">
              <a:lnSpc>
                <a:spcPct val="110000"/>
              </a:lnSpc>
              <a:buNone/>
            </a:pPr>
            <a:r>
              <a:rPr lang="en-US" sz="1000" dirty="0">
                <a:solidFill>
                  <a:srgbClr val="161630"/>
                </a:solidFill>
                <a:latin typeface="Gotham Book" pitchFamily="34" charset="0"/>
                <a:ea typeface="Gotham Book" pitchFamily="34" charset="-122"/>
                <a:cs typeface="Gotham Book" pitchFamily="34" charset="-120"/>
              </a:rPr>
              <a:t>Función transversal robusta. Perfiles especializados, capacidad de producir desde diagnósticos rápidos hasta estudios de tendencias por portafolio.</a:t>
            </a:r>
            <a:endParaRPr lang="en-US" sz="1000" dirty="0"/>
          </a:p>
        </p:txBody>
      </p:sp>
      <p:sp>
        <p:nvSpPr>
          <p:cNvPr id="22" name="Shape 17"/>
          <p:cNvSpPr/>
          <p:nvPr/>
        </p:nvSpPr>
        <p:spPr>
          <a:xfrm>
            <a:off x="548640" y="416052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3" name="Image 3" descr="preencoded.png"/>
          <p:cNvPicPr>
            <a:picLocks noChangeAspect="1"/>
          </p:cNvPicPr>
          <p:nvPr/>
        </p:nvPicPr>
        <p:blipFill>
          <a:blip r:embed="rId7"/>
          <a:stretch>
            <a:fillRect/>
          </a:stretch>
        </p:blipFill>
        <p:spPr>
          <a:xfrm>
            <a:off x="662940" y="4274820"/>
            <a:ext cx="274320" cy="274320"/>
          </a:xfrm>
          <a:prstGeom prst="rect">
            <a:avLst/>
          </a:prstGeom>
        </p:spPr>
      </p:pic>
      <p:sp>
        <p:nvSpPr>
          <p:cNvPr id="24" name="Text 18"/>
          <p:cNvSpPr/>
          <p:nvPr/>
        </p:nvSpPr>
        <p:spPr>
          <a:xfrm>
            <a:off x="1234440" y="416052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ACCIÓN</a:t>
            </a:r>
            <a:endParaRPr lang="en-US" sz="1100" dirty="0"/>
          </a:p>
        </p:txBody>
      </p:sp>
      <p:sp>
        <p:nvSpPr>
          <p:cNvPr id="25" name="Text 19"/>
          <p:cNvSpPr/>
          <p:nvPr/>
        </p:nvSpPr>
        <p:spPr>
          <a:xfrm>
            <a:off x="3017520" y="4160520"/>
            <a:ext cx="6858000" cy="502920"/>
          </a:xfrm>
          <a:prstGeom prst="rect">
            <a:avLst/>
          </a:prstGeom>
          <a:noFill/>
          <a:ln/>
        </p:spPr>
        <p:txBody>
          <a:bodyPr wrap="square" lIns="0" tIns="0" rIns="0" bIns="0" rtlCol="0" anchor="ctr"/>
          <a:lstStyle/>
          <a:p>
            <a:pPr marL="0" indent="0" algn="l">
              <a:lnSpc>
                <a:spcPct val="110000"/>
              </a:lnSpc>
              <a:buNone/>
            </a:pPr>
            <a:r>
              <a:rPr lang="en-US" sz="1000" dirty="0">
                <a:solidFill>
                  <a:srgbClr val="161630"/>
                </a:solidFill>
                <a:latin typeface="Gotham Book" pitchFamily="34" charset="0"/>
                <a:ea typeface="Gotham Book" pitchFamily="34" charset="-122"/>
                <a:cs typeface="Gotham Book" pitchFamily="34" charset="-120"/>
              </a:rPr>
              <a:t>Llega a comité directivo, grupos, OTRI, alianzas activas. Hay gobernanza, formatos, ritmos. La VT mueve decisiones reales y se mide por impacto.</a:t>
            </a:r>
            <a:endParaRPr lang="en-US" sz="1000" dirty="0"/>
          </a:p>
        </p:txBody>
      </p:sp>
      <p:sp>
        <p:nvSpPr>
          <p:cNvPr id="26" name="Shape 20"/>
          <p:cNvSpPr/>
          <p:nvPr/>
        </p:nvSpPr>
        <p:spPr>
          <a:xfrm>
            <a:off x="548640" y="4800600"/>
            <a:ext cx="502920" cy="502920"/>
          </a:xfrm>
          <a:prstGeom prst="ellipse">
            <a:avLst/>
          </a:prstGeom>
          <a:solidFill>
            <a:srgbClr val="FF5A00"/>
          </a:solidFill>
          <a:ln w="12700">
            <a:solidFill>
              <a:srgbClr val="FF5A00"/>
            </a:solidFill>
            <a:prstDash val="solid"/>
          </a:ln>
        </p:spPr>
        <p:txBody>
          <a:bodyPr/>
          <a:lstStyle/>
          <a:p>
            <a:endParaRPr lang="es-ES"/>
          </a:p>
        </p:txBody>
      </p:sp>
      <p:pic>
        <p:nvPicPr>
          <p:cNvPr id="27" name="Image 4" descr="preencoded.png"/>
          <p:cNvPicPr>
            <a:picLocks noChangeAspect="1"/>
          </p:cNvPicPr>
          <p:nvPr/>
        </p:nvPicPr>
        <p:blipFill>
          <a:blip r:embed="rId8"/>
          <a:stretch>
            <a:fillRect/>
          </a:stretch>
        </p:blipFill>
        <p:spPr>
          <a:xfrm>
            <a:off x="662940" y="4914900"/>
            <a:ext cx="274320" cy="274320"/>
          </a:xfrm>
          <a:prstGeom prst="rect">
            <a:avLst/>
          </a:prstGeom>
        </p:spPr>
      </p:pic>
      <p:sp>
        <p:nvSpPr>
          <p:cNvPr id="28" name="Text 21"/>
          <p:cNvSpPr/>
          <p:nvPr/>
        </p:nvSpPr>
        <p:spPr>
          <a:xfrm>
            <a:off x="1234440" y="4800600"/>
            <a:ext cx="1691640" cy="502920"/>
          </a:xfrm>
          <a:prstGeom prst="rect">
            <a:avLst/>
          </a:prstGeom>
          <a:noFill/>
          <a:ln/>
        </p:spPr>
        <p:txBody>
          <a:bodyPr wrap="square" lIns="0" tIns="0" rIns="0" bIns="0" rtlCol="0" anchor="ctr"/>
          <a:lstStyle/>
          <a:p>
            <a:pPr marL="0" indent="0" algn="l">
              <a:buNone/>
            </a:pPr>
            <a:r>
              <a:rPr lang="en-US" sz="1100" b="1" kern="0" spc="100" dirty="0">
                <a:solidFill>
                  <a:srgbClr val="161630"/>
                </a:solidFill>
                <a:latin typeface="Gotham Medium" pitchFamily="34" charset="0"/>
                <a:ea typeface="Gotham Medium" pitchFamily="34" charset="-122"/>
                <a:cs typeface="Gotham Medium" pitchFamily="34" charset="-120"/>
              </a:rPr>
              <a:t>INTEGRACIÓN DE IA</a:t>
            </a:r>
            <a:endParaRPr lang="en-US" sz="1100" dirty="0"/>
          </a:p>
        </p:txBody>
      </p:sp>
      <p:sp>
        <p:nvSpPr>
          <p:cNvPr id="29" name="Text 22"/>
          <p:cNvSpPr/>
          <p:nvPr/>
        </p:nvSpPr>
        <p:spPr>
          <a:xfrm>
            <a:off x="3017520" y="4800600"/>
            <a:ext cx="6858000" cy="502920"/>
          </a:xfrm>
          <a:prstGeom prst="rect">
            <a:avLst/>
          </a:prstGeom>
          <a:noFill/>
          <a:ln/>
        </p:spPr>
        <p:txBody>
          <a:bodyPr wrap="square" lIns="0" tIns="0" rIns="0" bIns="0" rtlCol="0" anchor="ctr"/>
          <a:lstStyle/>
          <a:p>
            <a:pPr marL="0" indent="0" algn="l">
              <a:lnSpc>
                <a:spcPct val="110000"/>
              </a:lnSpc>
              <a:buNone/>
            </a:pPr>
            <a:r>
              <a:rPr lang="en-US" sz="1000" dirty="0">
                <a:solidFill>
                  <a:srgbClr val="161630"/>
                </a:solidFill>
                <a:latin typeface="Gotham Book" pitchFamily="34" charset="0"/>
                <a:ea typeface="Gotham Book" pitchFamily="34" charset="-122"/>
                <a:cs typeface="Gotham Book" pitchFamily="34" charset="-120"/>
              </a:rPr>
              <a:t>Integrada en los procesos. La IA en captura, análisis y producción de entregables, con gobernanza ética propia. Operación a escala de portafolio.</a:t>
            </a:r>
            <a:endParaRPr lang="en-US" sz="1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694945"/>
            <a:ext cx="10704078"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Mapa comparado: las cinco capacidades en los tres niveles</a:t>
            </a:r>
            <a:endParaRPr lang="en-US" sz="2400" dirty="0"/>
          </a:p>
        </p:txBody>
      </p:sp>
      <p:sp>
        <p:nvSpPr>
          <p:cNvPr id="3" name="Shape 1"/>
          <p:cNvSpPr/>
          <p:nvPr/>
        </p:nvSpPr>
        <p:spPr>
          <a:xfrm>
            <a:off x="548640" y="1099146"/>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163154"/>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UNA MIRADA SÍNTESIS DEL CAMINO COMPLETO</a:t>
            </a:r>
            <a:endParaRPr lang="en-US" sz="1000" dirty="0"/>
          </a:p>
        </p:txBody>
      </p:sp>
      <p:sp>
        <p:nvSpPr>
          <p:cNvPr id="5" name="Shape 3"/>
          <p:cNvSpPr/>
          <p:nvPr/>
        </p:nvSpPr>
        <p:spPr>
          <a:xfrm>
            <a:off x="1005840" y="1407244"/>
            <a:ext cx="1463040" cy="457200"/>
          </a:xfrm>
          <a:prstGeom prst="rect">
            <a:avLst/>
          </a:prstGeom>
          <a:solidFill>
            <a:srgbClr val="161630"/>
          </a:solidFill>
          <a:ln w="12700">
            <a:solidFill>
              <a:srgbClr val="FFFFFF"/>
            </a:solidFill>
            <a:prstDash val="solid"/>
          </a:ln>
        </p:spPr>
        <p:txBody>
          <a:bodyPr/>
          <a:lstStyle/>
          <a:p>
            <a:endParaRPr lang="es-ES"/>
          </a:p>
        </p:txBody>
      </p:sp>
      <p:sp>
        <p:nvSpPr>
          <p:cNvPr id="6" name="Text 4"/>
          <p:cNvSpPr/>
          <p:nvPr/>
        </p:nvSpPr>
        <p:spPr>
          <a:xfrm>
            <a:off x="1005840" y="1407244"/>
            <a:ext cx="1463040" cy="457200"/>
          </a:xfrm>
          <a:prstGeom prst="rect">
            <a:avLst/>
          </a:prstGeom>
          <a:noFill/>
          <a:ln/>
        </p:spPr>
        <p:txBody>
          <a:bodyPr wrap="square" lIns="0" tIns="0" rIns="0" bIns="0" rtlCol="0" anchor="ctr"/>
          <a:lstStyle/>
          <a:p>
            <a:pPr marL="0" indent="0" algn="ctr">
              <a:buNone/>
            </a:pPr>
            <a:r>
              <a:rPr lang="en-US" sz="1000" b="1" kern="0" spc="100" dirty="0">
                <a:solidFill>
                  <a:srgbClr val="FFFFFF"/>
                </a:solidFill>
                <a:latin typeface="Gotham Medium" pitchFamily="34" charset="0"/>
                <a:ea typeface="Gotham Medium" pitchFamily="34" charset="-122"/>
                <a:cs typeface="Gotham Medium" pitchFamily="34" charset="-120"/>
              </a:rPr>
              <a:t>CAPACIDAD</a:t>
            </a:r>
            <a:endParaRPr lang="en-US" sz="1000" dirty="0"/>
          </a:p>
        </p:txBody>
      </p:sp>
      <p:sp>
        <p:nvSpPr>
          <p:cNvPr id="7" name="Shape 5"/>
          <p:cNvSpPr/>
          <p:nvPr/>
        </p:nvSpPr>
        <p:spPr>
          <a:xfrm>
            <a:off x="2468880" y="1407244"/>
            <a:ext cx="2667000" cy="457200"/>
          </a:xfrm>
          <a:prstGeom prst="rect">
            <a:avLst/>
          </a:prstGeom>
          <a:solidFill>
            <a:srgbClr val="FF5A00"/>
          </a:solidFill>
          <a:ln w="12700">
            <a:solidFill>
              <a:srgbClr val="FFFFFF"/>
            </a:solidFill>
            <a:prstDash val="solid"/>
          </a:ln>
        </p:spPr>
        <p:txBody>
          <a:bodyPr/>
          <a:lstStyle/>
          <a:p>
            <a:endParaRPr lang="es-ES"/>
          </a:p>
        </p:txBody>
      </p:sp>
      <p:sp>
        <p:nvSpPr>
          <p:cNvPr id="8" name="Text 6"/>
          <p:cNvSpPr/>
          <p:nvPr/>
        </p:nvSpPr>
        <p:spPr>
          <a:xfrm>
            <a:off x="2468880" y="1407244"/>
            <a:ext cx="2667000" cy="45720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1</a:t>
            </a:r>
            <a:endParaRPr lang="en-US" sz="1100" dirty="0"/>
          </a:p>
        </p:txBody>
      </p:sp>
      <p:sp>
        <p:nvSpPr>
          <p:cNvPr id="9" name="Shape 7"/>
          <p:cNvSpPr/>
          <p:nvPr/>
        </p:nvSpPr>
        <p:spPr>
          <a:xfrm>
            <a:off x="5135880" y="1407244"/>
            <a:ext cx="2667000" cy="457200"/>
          </a:xfrm>
          <a:prstGeom prst="rect">
            <a:avLst/>
          </a:prstGeom>
          <a:solidFill>
            <a:srgbClr val="FF5A00"/>
          </a:solidFill>
          <a:ln w="12700">
            <a:solidFill>
              <a:srgbClr val="FFFFFF"/>
            </a:solidFill>
            <a:prstDash val="solid"/>
          </a:ln>
        </p:spPr>
        <p:txBody>
          <a:bodyPr/>
          <a:lstStyle/>
          <a:p>
            <a:endParaRPr lang="es-ES"/>
          </a:p>
        </p:txBody>
      </p:sp>
      <p:sp>
        <p:nvSpPr>
          <p:cNvPr id="10" name="Text 8"/>
          <p:cNvSpPr/>
          <p:nvPr/>
        </p:nvSpPr>
        <p:spPr>
          <a:xfrm>
            <a:off x="5135880" y="1407244"/>
            <a:ext cx="2667000" cy="45720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2</a:t>
            </a:r>
            <a:endParaRPr lang="en-US" sz="1100" dirty="0"/>
          </a:p>
        </p:txBody>
      </p:sp>
      <p:sp>
        <p:nvSpPr>
          <p:cNvPr id="11" name="Shape 9"/>
          <p:cNvSpPr/>
          <p:nvPr/>
        </p:nvSpPr>
        <p:spPr>
          <a:xfrm>
            <a:off x="7802880" y="1407244"/>
            <a:ext cx="2667000" cy="457200"/>
          </a:xfrm>
          <a:prstGeom prst="rect">
            <a:avLst/>
          </a:prstGeom>
          <a:solidFill>
            <a:srgbClr val="FF5A00"/>
          </a:solidFill>
          <a:ln w="12700">
            <a:solidFill>
              <a:srgbClr val="FFFFFF"/>
            </a:solidFill>
            <a:prstDash val="solid"/>
          </a:ln>
        </p:spPr>
        <p:txBody>
          <a:bodyPr/>
          <a:lstStyle/>
          <a:p>
            <a:endParaRPr lang="es-ES"/>
          </a:p>
        </p:txBody>
      </p:sp>
      <p:sp>
        <p:nvSpPr>
          <p:cNvPr id="12" name="Text 10"/>
          <p:cNvSpPr/>
          <p:nvPr/>
        </p:nvSpPr>
        <p:spPr>
          <a:xfrm>
            <a:off x="7802880" y="1407244"/>
            <a:ext cx="2667000" cy="45720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NIVEL 3</a:t>
            </a:r>
            <a:endParaRPr lang="en-US" sz="1100" dirty="0"/>
          </a:p>
        </p:txBody>
      </p:sp>
      <p:sp>
        <p:nvSpPr>
          <p:cNvPr id="13" name="Shape 11"/>
          <p:cNvSpPr/>
          <p:nvPr/>
        </p:nvSpPr>
        <p:spPr>
          <a:xfrm>
            <a:off x="1005840" y="1864444"/>
            <a:ext cx="1463040" cy="777240"/>
          </a:xfrm>
          <a:prstGeom prst="rect">
            <a:avLst/>
          </a:prstGeom>
          <a:solidFill>
            <a:srgbClr val="EFEBE5"/>
          </a:solidFill>
          <a:ln w="12700">
            <a:solidFill>
              <a:srgbClr val="FFFFFF"/>
            </a:solidFill>
            <a:prstDash val="solid"/>
          </a:ln>
        </p:spPr>
        <p:txBody>
          <a:bodyPr/>
          <a:lstStyle/>
          <a:p>
            <a:endParaRPr lang="es-ES"/>
          </a:p>
        </p:txBody>
      </p:sp>
      <p:sp>
        <p:nvSpPr>
          <p:cNvPr id="14" name="Text 12"/>
          <p:cNvSpPr/>
          <p:nvPr/>
        </p:nvSpPr>
        <p:spPr>
          <a:xfrm>
            <a:off x="1005840" y="1864444"/>
            <a:ext cx="1463040" cy="777240"/>
          </a:xfrm>
          <a:prstGeom prst="rect">
            <a:avLst/>
          </a:prstGeom>
          <a:noFill/>
          <a:ln/>
        </p:spPr>
        <p:txBody>
          <a:bodyPr wrap="square" lIns="0" tIns="0" rIns="0" bIns="0" rtlCol="0" anchor="ctr"/>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FOCO</a:t>
            </a:r>
            <a:endParaRPr lang="en-US" sz="1100" dirty="0"/>
          </a:p>
        </p:txBody>
      </p:sp>
      <p:sp>
        <p:nvSpPr>
          <p:cNvPr id="15" name="Shape 13"/>
          <p:cNvSpPr/>
          <p:nvPr/>
        </p:nvSpPr>
        <p:spPr>
          <a:xfrm>
            <a:off x="2468880" y="1864444"/>
            <a:ext cx="2667000" cy="777240"/>
          </a:xfrm>
          <a:prstGeom prst="rect">
            <a:avLst/>
          </a:prstGeom>
          <a:solidFill>
            <a:srgbClr val="FFFFFF"/>
          </a:solidFill>
          <a:ln w="12700">
            <a:solidFill>
              <a:srgbClr val="D8D4D0"/>
            </a:solidFill>
            <a:prstDash val="solid"/>
          </a:ln>
        </p:spPr>
        <p:txBody>
          <a:bodyPr/>
          <a:lstStyle/>
          <a:p>
            <a:endParaRPr lang="es-ES"/>
          </a:p>
        </p:txBody>
      </p:sp>
      <p:sp>
        <p:nvSpPr>
          <p:cNvPr id="16" name="Text 14"/>
          <p:cNvSpPr/>
          <p:nvPr/>
        </p:nvSpPr>
        <p:spPr>
          <a:xfrm>
            <a:off x="2560320" y="186444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Artesanal</a:t>
            </a:r>
            <a:endParaRPr lang="en-US" sz="1100" dirty="0"/>
          </a:p>
        </p:txBody>
      </p:sp>
      <p:sp>
        <p:nvSpPr>
          <p:cNvPr id="17" name="Shape 15"/>
          <p:cNvSpPr/>
          <p:nvPr/>
        </p:nvSpPr>
        <p:spPr>
          <a:xfrm>
            <a:off x="5135880" y="1864444"/>
            <a:ext cx="2667000" cy="777240"/>
          </a:xfrm>
          <a:prstGeom prst="rect">
            <a:avLst/>
          </a:prstGeom>
          <a:solidFill>
            <a:srgbClr val="FFFFFF"/>
          </a:solidFill>
          <a:ln w="12700">
            <a:solidFill>
              <a:srgbClr val="D8D4D0"/>
            </a:solidFill>
            <a:prstDash val="solid"/>
          </a:ln>
        </p:spPr>
        <p:txBody>
          <a:bodyPr/>
          <a:lstStyle/>
          <a:p>
            <a:endParaRPr lang="es-ES"/>
          </a:p>
        </p:txBody>
      </p:sp>
      <p:sp>
        <p:nvSpPr>
          <p:cNvPr id="18" name="Text 16"/>
          <p:cNvSpPr/>
          <p:nvPr/>
        </p:nvSpPr>
        <p:spPr>
          <a:xfrm>
            <a:off x="5227320" y="186444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Formalizado</a:t>
            </a:r>
            <a:endParaRPr lang="en-US" sz="1100" dirty="0"/>
          </a:p>
        </p:txBody>
      </p:sp>
      <p:sp>
        <p:nvSpPr>
          <p:cNvPr id="19" name="Shape 17"/>
          <p:cNvSpPr/>
          <p:nvPr/>
        </p:nvSpPr>
        <p:spPr>
          <a:xfrm>
            <a:off x="7802880" y="1864444"/>
            <a:ext cx="2667000" cy="777240"/>
          </a:xfrm>
          <a:prstGeom prst="rect">
            <a:avLst/>
          </a:prstGeom>
          <a:solidFill>
            <a:srgbClr val="FFFFFF"/>
          </a:solidFill>
          <a:ln w="12700">
            <a:solidFill>
              <a:srgbClr val="D8D4D0"/>
            </a:solidFill>
            <a:prstDash val="solid"/>
          </a:ln>
        </p:spPr>
        <p:txBody>
          <a:bodyPr/>
          <a:lstStyle/>
          <a:p>
            <a:endParaRPr lang="es-ES"/>
          </a:p>
        </p:txBody>
      </p:sp>
      <p:sp>
        <p:nvSpPr>
          <p:cNvPr id="20" name="Text 18"/>
          <p:cNvSpPr/>
          <p:nvPr/>
        </p:nvSpPr>
        <p:spPr>
          <a:xfrm>
            <a:off x="7894320" y="186444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Integrado a estrategia</a:t>
            </a:r>
            <a:endParaRPr lang="en-US" sz="1100" dirty="0"/>
          </a:p>
        </p:txBody>
      </p:sp>
      <p:sp>
        <p:nvSpPr>
          <p:cNvPr id="21" name="Shape 19"/>
          <p:cNvSpPr/>
          <p:nvPr/>
        </p:nvSpPr>
        <p:spPr>
          <a:xfrm>
            <a:off x="1005840" y="2641684"/>
            <a:ext cx="1463040" cy="777240"/>
          </a:xfrm>
          <a:prstGeom prst="rect">
            <a:avLst/>
          </a:prstGeom>
          <a:solidFill>
            <a:srgbClr val="EFEBE5"/>
          </a:solidFill>
          <a:ln w="12700">
            <a:solidFill>
              <a:srgbClr val="FFFFFF"/>
            </a:solidFill>
            <a:prstDash val="solid"/>
          </a:ln>
        </p:spPr>
        <p:txBody>
          <a:bodyPr/>
          <a:lstStyle/>
          <a:p>
            <a:endParaRPr lang="es-ES"/>
          </a:p>
        </p:txBody>
      </p:sp>
      <p:sp>
        <p:nvSpPr>
          <p:cNvPr id="22" name="Text 20"/>
          <p:cNvSpPr/>
          <p:nvPr/>
        </p:nvSpPr>
        <p:spPr>
          <a:xfrm>
            <a:off x="1005840" y="2641684"/>
            <a:ext cx="1463040" cy="777240"/>
          </a:xfrm>
          <a:prstGeom prst="rect">
            <a:avLst/>
          </a:prstGeom>
          <a:noFill/>
          <a:ln/>
        </p:spPr>
        <p:txBody>
          <a:bodyPr wrap="square" lIns="0" tIns="0" rIns="0" bIns="0" rtlCol="0" anchor="ctr"/>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CAPTURA</a:t>
            </a:r>
            <a:endParaRPr lang="en-US" sz="1100" dirty="0"/>
          </a:p>
        </p:txBody>
      </p:sp>
      <p:sp>
        <p:nvSpPr>
          <p:cNvPr id="23" name="Shape 21"/>
          <p:cNvSpPr/>
          <p:nvPr/>
        </p:nvSpPr>
        <p:spPr>
          <a:xfrm>
            <a:off x="2468880" y="2641684"/>
            <a:ext cx="2667000" cy="777240"/>
          </a:xfrm>
          <a:prstGeom prst="rect">
            <a:avLst/>
          </a:prstGeom>
          <a:solidFill>
            <a:srgbClr val="FFFFFF"/>
          </a:solidFill>
          <a:ln w="12700">
            <a:solidFill>
              <a:srgbClr val="D8D4D0"/>
            </a:solidFill>
            <a:prstDash val="solid"/>
          </a:ln>
        </p:spPr>
        <p:txBody>
          <a:bodyPr/>
          <a:lstStyle/>
          <a:p>
            <a:endParaRPr lang="es-ES"/>
          </a:p>
        </p:txBody>
      </p:sp>
      <p:sp>
        <p:nvSpPr>
          <p:cNvPr id="24" name="Text 22"/>
          <p:cNvSpPr/>
          <p:nvPr/>
        </p:nvSpPr>
        <p:spPr>
          <a:xfrm>
            <a:off x="2560320" y="264168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Puntual</a:t>
            </a:r>
            <a:endParaRPr lang="en-US" sz="1100" dirty="0"/>
          </a:p>
        </p:txBody>
      </p:sp>
      <p:sp>
        <p:nvSpPr>
          <p:cNvPr id="25" name="Shape 23"/>
          <p:cNvSpPr/>
          <p:nvPr/>
        </p:nvSpPr>
        <p:spPr>
          <a:xfrm>
            <a:off x="5135880" y="2641684"/>
            <a:ext cx="2667000" cy="777240"/>
          </a:xfrm>
          <a:prstGeom prst="rect">
            <a:avLst/>
          </a:prstGeom>
          <a:solidFill>
            <a:srgbClr val="FFFFFF"/>
          </a:solidFill>
          <a:ln w="12700">
            <a:solidFill>
              <a:srgbClr val="D8D4D0"/>
            </a:solidFill>
            <a:prstDash val="solid"/>
          </a:ln>
        </p:spPr>
        <p:txBody>
          <a:bodyPr/>
          <a:lstStyle/>
          <a:p>
            <a:endParaRPr lang="es-ES"/>
          </a:p>
        </p:txBody>
      </p:sp>
      <p:sp>
        <p:nvSpPr>
          <p:cNvPr id="26" name="Text 24"/>
          <p:cNvSpPr/>
          <p:nvPr/>
        </p:nvSpPr>
        <p:spPr>
          <a:xfrm>
            <a:off x="5227320" y="264168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Sistemática · 3 dimensiones</a:t>
            </a:r>
            <a:endParaRPr lang="en-US" sz="1100" dirty="0"/>
          </a:p>
        </p:txBody>
      </p:sp>
      <p:sp>
        <p:nvSpPr>
          <p:cNvPr id="27" name="Shape 25"/>
          <p:cNvSpPr/>
          <p:nvPr/>
        </p:nvSpPr>
        <p:spPr>
          <a:xfrm>
            <a:off x="7802880" y="2641684"/>
            <a:ext cx="2667000" cy="777240"/>
          </a:xfrm>
          <a:prstGeom prst="rect">
            <a:avLst/>
          </a:prstGeom>
          <a:solidFill>
            <a:srgbClr val="FFFFFF"/>
          </a:solidFill>
          <a:ln w="12700">
            <a:solidFill>
              <a:srgbClr val="D8D4D0"/>
            </a:solidFill>
            <a:prstDash val="solid"/>
          </a:ln>
        </p:spPr>
        <p:txBody>
          <a:bodyPr/>
          <a:lstStyle/>
          <a:p>
            <a:endParaRPr lang="es-ES"/>
          </a:p>
        </p:txBody>
      </p:sp>
      <p:sp>
        <p:nvSpPr>
          <p:cNvPr id="28" name="Text 26"/>
          <p:cNvSpPr/>
          <p:nvPr/>
        </p:nvSpPr>
        <p:spPr>
          <a:xfrm>
            <a:off x="7894320" y="264168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Plataforma integrada</a:t>
            </a:r>
            <a:endParaRPr lang="en-US" sz="1100" dirty="0"/>
          </a:p>
        </p:txBody>
      </p:sp>
      <p:sp>
        <p:nvSpPr>
          <p:cNvPr id="29" name="Shape 27"/>
          <p:cNvSpPr/>
          <p:nvPr/>
        </p:nvSpPr>
        <p:spPr>
          <a:xfrm>
            <a:off x="1005840" y="3418924"/>
            <a:ext cx="1463040" cy="777240"/>
          </a:xfrm>
          <a:prstGeom prst="rect">
            <a:avLst/>
          </a:prstGeom>
          <a:solidFill>
            <a:srgbClr val="EFEBE5"/>
          </a:solidFill>
          <a:ln w="12700">
            <a:solidFill>
              <a:srgbClr val="FFFFFF"/>
            </a:solidFill>
            <a:prstDash val="solid"/>
          </a:ln>
        </p:spPr>
        <p:txBody>
          <a:bodyPr/>
          <a:lstStyle/>
          <a:p>
            <a:endParaRPr lang="es-ES"/>
          </a:p>
        </p:txBody>
      </p:sp>
      <p:sp>
        <p:nvSpPr>
          <p:cNvPr id="30" name="Text 28"/>
          <p:cNvSpPr/>
          <p:nvPr/>
        </p:nvSpPr>
        <p:spPr>
          <a:xfrm>
            <a:off x="1005840" y="3418924"/>
            <a:ext cx="1463040" cy="777240"/>
          </a:xfrm>
          <a:prstGeom prst="rect">
            <a:avLst/>
          </a:prstGeom>
          <a:noFill/>
          <a:ln/>
        </p:spPr>
        <p:txBody>
          <a:bodyPr wrap="square" lIns="0" tIns="0" rIns="0" bIns="0" rtlCol="0" anchor="ctr"/>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ANÁLISIS</a:t>
            </a:r>
            <a:endParaRPr lang="en-US" sz="1100" dirty="0"/>
          </a:p>
        </p:txBody>
      </p:sp>
      <p:sp>
        <p:nvSpPr>
          <p:cNvPr id="31" name="Shape 29"/>
          <p:cNvSpPr/>
          <p:nvPr/>
        </p:nvSpPr>
        <p:spPr>
          <a:xfrm>
            <a:off x="2468880" y="3418924"/>
            <a:ext cx="2667000" cy="777240"/>
          </a:xfrm>
          <a:prstGeom prst="rect">
            <a:avLst/>
          </a:prstGeom>
          <a:solidFill>
            <a:srgbClr val="FFFFFF"/>
          </a:solidFill>
          <a:ln w="12700">
            <a:solidFill>
              <a:srgbClr val="D8D4D0"/>
            </a:solidFill>
            <a:prstDash val="solid"/>
          </a:ln>
        </p:spPr>
        <p:txBody>
          <a:bodyPr/>
          <a:lstStyle/>
          <a:p>
            <a:endParaRPr lang="es-ES"/>
          </a:p>
        </p:txBody>
      </p:sp>
      <p:sp>
        <p:nvSpPr>
          <p:cNvPr id="32" name="Text 30"/>
          <p:cNvSpPr/>
          <p:nvPr/>
        </p:nvSpPr>
        <p:spPr>
          <a:xfrm>
            <a:off x="2560320" y="341892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Quien tenga tiempo</a:t>
            </a:r>
            <a:endParaRPr lang="en-US" sz="1100" dirty="0"/>
          </a:p>
        </p:txBody>
      </p:sp>
      <p:sp>
        <p:nvSpPr>
          <p:cNvPr id="33" name="Shape 31"/>
          <p:cNvSpPr/>
          <p:nvPr/>
        </p:nvSpPr>
        <p:spPr>
          <a:xfrm>
            <a:off x="5135880" y="3418924"/>
            <a:ext cx="2667000" cy="777240"/>
          </a:xfrm>
          <a:prstGeom prst="rect">
            <a:avLst/>
          </a:prstGeom>
          <a:solidFill>
            <a:srgbClr val="FFFFFF"/>
          </a:solidFill>
          <a:ln w="12700">
            <a:solidFill>
              <a:srgbClr val="D8D4D0"/>
            </a:solidFill>
            <a:prstDash val="solid"/>
          </a:ln>
        </p:spPr>
        <p:txBody>
          <a:bodyPr/>
          <a:lstStyle/>
          <a:p>
            <a:endParaRPr lang="es-ES"/>
          </a:p>
        </p:txBody>
      </p:sp>
      <p:sp>
        <p:nvSpPr>
          <p:cNvPr id="34" name="Text 32"/>
          <p:cNvSpPr/>
          <p:nvPr/>
        </p:nvSpPr>
        <p:spPr>
          <a:xfrm>
            <a:off x="5227320" y="341892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Rol o función explícita</a:t>
            </a:r>
            <a:endParaRPr lang="en-US" sz="1100" dirty="0"/>
          </a:p>
        </p:txBody>
      </p:sp>
      <p:sp>
        <p:nvSpPr>
          <p:cNvPr id="35" name="Shape 33"/>
          <p:cNvSpPr/>
          <p:nvPr/>
        </p:nvSpPr>
        <p:spPr>
          <a:xfrm>
            <a:off x="7802880" y="3418924"/>
            <a:ext cx="2667000" cy="777240"/>
          </a:xfrm>
          <a:prstGeom prst="rect">
            <a:avLst/>
          </a:prstGeom>
          <a:solidFill>
            <a:srgbClr val="FFFFFF"/>
          </a:solidFill>
          <a:ln w="12700">
            <a:solidFill>
              <a:srgbClr val="D8D4D0"/>
            </a:solidFill>
            <a:prstDash val="solid"/>
          </a:ln>
        </p:spPr>
        <p:txBody>
          <a:bodyPr/>
          <a:lstStyle/>
          <a:p>
            <a:endParaRPr lang="es-ES"/>
          </a:p>
        </p:txBody>
      </p:sp>
      <p:sp>
        <p:nvSpPr>
          <p:cNvPr id="36" name="Text 34"/>
          <p:cNvSpPr/>
          <p:nvPr/>
        </p:nvSpPr>
        <p:spPr>
          <a:xfrm>
            <a:off x="7894320" y="341892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Función transversal robusta</a:t>
            </a:r>
            <a:endParaRPr lang="en-US" sz="1100" dirty="0"/>
          </a:p>
        </p:txBody>
      </p:sp>
      <p:sp>
        <p:nvSpPr>
          <p:cNvPr id="37" name="Shape 35"/>
          <p:cNvSpPr/>
          <p:nvPr/>
        </p:nvSpPr>
        <p:spPr>
          <a:xfrm>
            <a:off x="1005840" y="4196164"/>
            <a:ext cx="1463040" cy="777240"/>
          </a:xfrm>
          <a:prstGeom prst="rect">
            <a:avLst/>
          </a:prstGeom>
          <a:solidFill>
            <a:srgbClr val="EFEBE5"/>
          </a:solidFill>
          <a:ln w="12700">
            <a:solidFill>
              <a:srgbClr val="FFFFFF"/>
            </a:solidFill>
            <a:prstDash val="solid"/>
          </a:ln>
        </p:spPr>
        <p:txBody>
          <a:bodyPr/>
          <a:lstStyle/>
          <a:p>
            <a:endParaRPr lang="es-ES"/>
          </a:p>
        </p:txBody>
      </p:sp>
      <p:sp>
        <p:nvSpPr>
          <p:cNvPr id="38" name="Text 36"/>
          <p:cNvSpPr/>
          <p:nvPr/>
        </p:nvSpPr>
        <p:spPr>
          <a:xfrm>
            <a:off x="1005840" y="4196164"/>
            <a:ext cx="1463040" cy="777240"/>
          </a:xfrm>
          <a:prstGeom prst="rect">
            <a:avLst/>
          </a:prstGeom>
          <a:noFill/>
          <a:ln/>
        </p:spPr>
        <p:txBody>
          <a:bodyPr wrap="square" lIns="0" tIns="0" rIns="0" bIns="0" rtlCol="0" anchor="ctr"/>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ACCIÓN</a:t>
            </a:r>
            <a:endParaRPr lang="en-US" sz="1100" dirty="0"/>
          </a:p>
        </p:txBody>
      </p:sp>
      <p:sp>
        <p:nvSpPr>
          <p:cNvPr id="39" name="Shape 37"/>
          <p:cNvSpPr/>
          <p:nvPr/>
        </p:nvSpPr>
        <p:spPr>
          <a:xfrm>
            <a:off x="2468880" y="4196164"/>
            <a:ext cx="2667000" cy="777240"/>
          </a:xfrm>
          <a:prstGeom prst="rect">
            <a:avLst/>
          </a:prstGeom>
          <a:solidFill>
            <a:srgbClr val="FFFFFF"/>
          </a:solidFill>
          <a:ln w="12700">
            <a:solidFill>
              <a:srgbClr val="D8D4D0"/>
            </a:solidFill>
            <a:prstDash val="solid"/>
          </a:ln>
        </p:spPr>
        <p:txBody>
          <a:bodyPr/>
          <a:lstStyle/>
          <a:p>
            <a:endParaRPr lang="es-ES"/>
          </a:p>
        </p:txBody>
      </p:sp>
      <p:sp>
        <p:nvSpPr>
          <p:cNvPr id="40" name="Text 38"/>
          <p:cNvSpPr/>
          <p:nvPr/>
        </p:nvSpPr>
        <p:spPr>
          <a:xfrm>
            <a:off x="2560320" y="419616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Esporádica</a:t>
            </a:r>
            <a:endParaRPr lang="en-US" sz="1100" dirty="0"/>
          </a:p>
        </p:txBody>
      </p:sp>
      <p:sp>
        <p:nvSpPr>
          <p:cNvPr id="41" name="Shape 39"/>
          <p:cNvSpPr/>
          <p:nvPr/>
        </p:nvSpPr>
        <p:spPr>
          <a:xfrm>
            <a:off x="5135880" y="4196164"/>
            <a:ext cx="2667000" cy="777240"/>
          </a:xfrm>
          <a:prstGeom prst="rect">
            <a:avLst/>
          </a:prstGeom>
          <a:solidFill>
            <a:srgbClr val="FFFFFF"/>
          </a:solidFill>
          <a:ln w="12700">
            <a:solidFill>
              <a:srgbClr val="D8D4D0"/>
            </a:solidFill>
            <a:prstDash val="solid"/>
          </a:ln>
        </p:spPr>
        <p:txBody>
          <a:bodyPr/>
          <a:lstStyle/>
          <a:p>
            <a:endParaRPr lang="es-ES"/>
          </a:p>
        </p:txBody>
      </p:sp>
      <p:sp>
        <p:nvSpPr>
          <p:cNvPr id="42" name="Text 40"/>
          <p:cNvSpPr/>
          <p:nvPr/>
        </p:nvSpPr>
        <p:spPr>
          <a:xfrm>
            <a:off x="5227320" y="419616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Clientes internos definidos</a:t>
            </a:r>
            <a:endParaRPr lang="en-US" sz="1100" dirty="0"/>
          </a:p>
        </p:txBody>
      </p:sp>
      <p:sp>
        <p:nvSpPr>
          <p:cNvPr id="43" name="Shape 41"/>
          <p:cNvSpPr/>
          <p:nvPr/>
        </p:nvSpPr>
        <p:spPr>
          <a:xfrm>
            <a:off x="7802880" y="4196164"/>
            <a:ext cx="2667000" cy="777240"/>
          </a:xfrm>
          <a:prstGeom prst="rect">
            <a:avLst/>
          </a:prstGeom>
          <a:solidFill>
            <a:srgbClr val="FFFFFF"/>
          </a:solidFill>
          <a:ln w="12700">
            <a:solidFill>
              <a:srgbClr val="D8D4D0"/>
            </a:solidFill>
            <a:prstDash val="solid"/>
          </a:ln>
        </p:spPr>
        <p:txBody>
          <a:bodyPr/>
          <a:lstStyle/>
          <a:p>
            <a:endParaRPr lang="es-ES"/>
          </a:p>
        </p:txBody>
      </p:sp>
      <p:sp>
        <p:nvSpPr>
          <p:cNvPr id="44" name="Text 42"/>
          <p:cNvSpPr/>
          <p:nvPr/>
        </p:nvSpPr>
        <p:spPr>
          <a:xfrm>
            <a:off x="7894320" y="419616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Gobernanza + medición</a:t>
            </a:r>
            <a:endParaRPr lang="en-US" sz="1100" dirty="0"/>
          </a:p>
        </p:txBody>
      </p:sp>
      <p:sp>
        <p:nvSpPr>
          <p:cNvPr id="45" name="Shape 43"/>
          <p:cNvSpPr/>
          <p:nvPr/>
        </p:nvSpPr>
        <p:spPr>
          <a:xfrm>
            <a:off x="1005840" y="4973404"/>
            <a:ext cx="1463040" cy="654075"/>
          </a:xfrm>
          <a:prstGeom prst="rect">
            <a:avLst/>
          </a:prstGeom>
          <a:solidFill>
            <a:srgbClr val="EFEBE5"/>
          </a:solidFill>
          <a:ln w="12700">
            <a:solidFill>
              <a:srgbClr val="FFFFFF"/>
            </a:solidFill>
            <a:prstDash val="solid"/>
          </a:ln>
        </p:spPr>
        <p:txBody>
          <a:bodyPr/>
          <a:lstStyle/>
          <a:p>
            <a:endParaRPr lang="es-ES"/>
          </a:p>
        </p:txBody>
      </p:sp>
      <p:sp>
        <p:nvSpPr>
          <p:cNvPr id="46" name="Text 44"/>
          <p:cNvSpPr/>
          <p:nvPr/>
        </p:nvSpPr>
        <p:spPr>
          <a:xfrm>
            <a:off x="1005840" y="4973404"/>
            <a:ext cx="1463040" cy="777240"/>
          </a:xfrm>
          <a:prstGeom prst="rect">
            <a:avLst/>
          </a:prstGeom>
          <a:noFill/>
          <a:ln/>
        </p:spPr>
        <p:txBody>
          <a:bodyPr wrap="square" lIns="0" tIns="0" rIns="0" bIns="0" rtlCol="0" anchor="ctr"/>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IA</a:t>
            </a:r>
            <a:endParaRPr lang="en-US" sz="1100" dirty="0"/>
          </a:p>
        </p:txBody>
      </p:sp>
      <p:sp>
        <p:nvSpPr>
          <p:cNvPr id="47" name="Shape 45"/>
          <p:cNvSpPr/>
          <p:nvPr/>
        </p:nvSpPr>
        <p:spPr>
          <a:xfrm>
            <a:off x="2468880" y="4973404"/>
            <a:ext cx="2667000" cy="654074"/>
          </a:xfrm>
          <a:prstGeom prst="rect">
            <a:avLst/>
          </a:prstGeom>
          <a:solidFill>
            <a:srgbClr val="FFFFFF"/>
          </a:solidFill>
          <a:ln w="12700">
            <a:solidFill>
              <a:srgbClr val="D8D4D0"/>
            </a:solidFill>
            <a:prstDash val="solid"/>
          </a:ln>
        </p:spPr>
        <p:txBody>
          <a:bodyPr/>
          <a:lstStyle/>
          <a:p>
            <a:endParaRPr lang="es-ES"/>
          </a:p>
        </p:txBody>
      </p:sp>
      <p:sp>
        <p:nvSpPr>
          <p:cNvPr id="48" name="Text 46"/>
          <p:cNvSpPr/>
          <p:nvPr/>
        </p:nvSpPr>
        <p:spPr>
          <a:xfrm>
            <a:off x="2560320" y="497340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Experimental e individual</a:t>
            </a:r>
            <a:endParaRPr lang="en-US" sz="1100" dirty="0"/>
          </a:p>
        </p:txBody>
      </p:sp>
      <p:sp>
        <p:nvSpPr>
          <p:cNvPr id="49" name="Shape 47"/>
          <p:cNvSpPr/>
          <p:nvPr/>
        </p:nvSpPr>
        <p:spPr>
          <a:xfrm>
            <a:off x="5135880" y="4973404"/>
            <a:ext cx="2667000" cy="654075"/>
          </a:xfrm>
          <a:prstGeom prst="rect">
            <a:avLst/>
          </a:prstGeom>
          <a:solidFill>
            <a:srgbClr val="FFFFFF"/>
          </a:solidFill>
          <a:ln w="12700">
            <a:solidFill>
              <a:srgbClr val="D8D4D0"/>
            </a:solidFill>
            <a:prstDash val="solid"/>
          </a:ln>
        </p:spPr>
        <p:txBody>
          <a:bodyPr/>
          <a:lstStyle/>
          <a:p>
            <a:endParaRPr lang="es-ES"/>
          </a:p>
        </p:txBody>
      </p:sp>
      <p:sp>
        <p:nvSpPr>
          <p:cNvPr id="50" name="Text 48"/>
          <p:cNvSpPr/>
          <p:nvPr/>
        </p:nvSpPr>
        <p:spPr>
          <a:xfrm>
            <a:off x="5227320" y="497340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Sistemática con protocolos</a:t>
            </a:r>
            <a:endParaRPr lang="en-US" sz="1100" dirty="0"/>
          </a:p>
        </p:txBody>
      </p:sp>
      <p:sp>
        <p:nvSpPr>
          <p:cNvPr id="51" name="Shape 49"/>
          <p:cNvSpPr/>
          <p:nvPr/>
        </p:nvSpPr>
        <p:spPr>
          <a:xfrm>
            <a:off x="7802880" y="4973403"/>
            <a:ext cx="2667000" cy="654075"/>
          </a:xfrm>
          <a:prstGeom prst="rect">
            <a:avLst/>
          </a:prstGeom>
          <a:solidFill>
            <a:srgbClr val="FFFFFF"/>
          </a:solidFill>
          <a:ln w="12700">
            <a:solidFill>
              <a:srgbClr val="D8D4D0"/>
            </a:solidFill>
            <a:prstDash val="solid"/>
          </a:ln>
        </p:spPr>
        <p:txBody>
          <a:bodyPr/>
          <a:lstStyle/>
          <a:p>
            <a:endParaRPr lang="es-ES"/>
          </a:p>
        </p:txBody>
      </p:sp>
      <p:sp>
        <p:nvSpPr>
          <p:cNvPr id="52" name="Text 50"/>
          <p:cNvSpPr/>
          <p:nvPr/>
        </p:nvSpPr>
        <p:spPr>
          <a:xfrm>
            <a:off x="7894320" y="4973404"/>
            <a:ext cx="2484120" cy="777240"/>
          </a:xfrm>
          <a:prstGeom prst="rect">
            <a:avLst/>
          </a:prstGeom>
          <a:noFill/>
          <a:ln/>
        </p:spPr>
        <p:txBody>
          <a:bodyPr wrap="square" lIns="0" tIns="0" rIns="0" bIns="0" rtlCol="0" anchor="ctr"/>
          <a:lstStyle/>
          <a:p>
            <a:pPr marL="0" indent="0" algn="ctr">
              <a:lnSpc>
                <a:spcPct val="120000"/>
              </a:lnSpc>
              <a:buNone/>
            </a:pPr>
            <a:r>
              <a:rPr lang="en-US" sz="1100" dirty="0">
                <a:solidFill>
                  <a:srgbClr val="161630"/>
                </a:solidFill>
                <a:latin typeface="Gotham Book" pitchFamily="34" charset="0"/>
                <a:ea typeface="Gotham Book" pitchFamily="34" charset="-122"/>
                <a:cs typeface="Gotham Book" pitchFamily="34" charset="-120"/>
              </a:rPr>
              <a:t>Embebida con gobernanza</a:t>
            </a:r>
            <a:endParaRPr lang="en-US" sz="1100" dirty="0"/>
          </a:p>
        </p:txBody>
      </p:sp>
      <p:sp>
        <p:nvSpPr>
          <p:cNvPr id="53" name="Text 51"/>
          <p:cNvSpPr/>
          <p:nvPr/>
        </p:nvSpPr>
        <p:spPr>
          <a:xfrm>
            <a:off x="1097280" y="5843015"/>
            <a:ext cx="9464040" cy="320040"/>
          </a:xfrm>
          <a:prstGeom prst="rect">
            <a:avLst/>
          </a:prstGeom>
          <a:noFill/>
          <a:ln/>
        </p:spPr>
        <p:txBody>
          <a:bodyPr wrap="square" lIns="0" tIns="0" rIns="0" bIns="0" rtlCol="0" anchor="ctr"/>
          <a:lstStyle/>
          <a:p>
            <a:pPr marL="0" indent="0" algn="ctr">
              <a:buNone/>
            </a:pPr>
            <a:r>
              <a:rPr lang="en-US" sz="1200" i="1" dirty="0">
                <a:latin typeface="Gotham Light" pitchFamily="34" charset="0"/>
                <a:ea typeface="Gotham Light" pitchFamily="34" charset="-122"/>
                <a:cs typeface="Gotham Light" pitchFamily="34" charset="-120"/>
              </a:rPr>
              <a:t>Este es el camino. La pregunta es: ¿dónde está su universidad y qué salto le toca?</a:t>
            </a:r>
            <a:endParaRPr lang="en-US"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10826" y="2086325"/>
            <a:ext cx="2286000" cy="1463040"/>
          </a:xfrm>
          <a:prstGeom prst="rect">
            <a:avLst/>
          </a:prstGeom>
          <a:noFill/>
          <a:ln/>
        </p:spPr>
        <p:txBody>
          <a:bodyPr wrap="square" lIns="0" tIns="0" rIns="0" bIns="0" rtlCol="0" anchor="t"/>
          <a:lstStyle/>
          <a:p>
            <a:pPr marL="0" indent="0" algn="l">
              <a:buNone/>
            </a:pPr>
            <a:r>
              <a:rPr lang="en-US" sz="9600" b="1" kern="0" spc="-200" dirty="0">
                <a:solidFill>
                  <a:srgbClr val="FFFFFF"/>
                </a:solidFill>
                <a:latin typeface="Gotham Black" pitchFamily="34" charset="0"/>
                <a:ea typeface="Gotham Black" pitchFamily="34" charset="-122"/>
                <a:cs typeface="Gotham Black" pitchFamily="34" charset="-120"/>
              </a:rPr>
              <a:t>03</a:t>
            </a:r>
            <a:endParaRPr lang="en-US" sz="9600" dirty="0"/>
          </a:p>
        </p:txBody>
      </p:sp>
      <p:sp>
        <p:nvSpPr>
          <p:cNvPr id="3" name="Text 1"/>
          <p:cNvSpPr/>
          <p:nvPr/>
        </p:nvSpPr>
        <p:spPr>
          <a:xfrm>
            <a:off x="3110826" y="3595085"/>
            <a:ext cx="6858000" cy="1188720"/>
          </a:xfrm>
          <a:prstGeom prst="rect">
            <a:avLst/>
          </a:prstGeom>
          <a:noFill/>
          <a:ln/>
        </p:spPr>
        <p:txBody>
          <a:bodyPr wrap="square" lIns="0" tIns="0" rIns="0" bIns="0" rtlCol="0" anchor="t"/>
          <a:lstStyle/>
          <a:p>
            <a:pPr marL="0" indent="0" algn="l">
              <a:lnSpc>
                <a:spcPct val="105000"/>
              </a:lnSpc>
              <a:buNone/>
            </a:pPr>
            <a:r>
              <a:rPr lang="en-US" sz="2600" b="1" kern="0" spc="100" dirty="0">
                <a:solidFill>
                  <a:srgbClr val="FFFFFF"/>
                </a:solidFill>
                <a:latin typeface="Gotham Black" pitchFamily="34" charset="0"/>
                <a:ea typeface="Gotham Black" pitchFamily="34" charset="-122"/>
                <a:cs typeface="Gotham Black" pitchFamily="34" charset="-120"/>
              </a:rPr>
              <a:t>SU UNIVERSIDAD</a:t>
            </a:r>
            <a:endParaRPr lang="en-US" sz="2600" dirty="0"/>
          </a:p>
          <a:p>
            <a:pPr marL="0" indent="0" algn="l">
              <a:lnSpc>
                <a:spcPct val="105000"/>
              </a:lnSpc>
              <a:buNone/>
            </a:pPr>
            <a:r>
              <a:rPr lang="en-US" sz="2600" b="1" kern="0" spc="100" dirty="0">
                <a:solidFill>
                  <a:srgbClr val="FFFFFF"/>
                </a:solidFill>
                <a:latin typeface="Gotham Black" pitchFamily="34" charset="0"/>
                <a:ea typeface="Gotham Black" pitchFamily="34" charset="-122"/>
                <a:cs typeface="Gotham Black" pitchFamily="34" charset="-120"/>
              </a:rPr>
              <a:t>Y LA CONVERSACIÓN DEL LUNES</a:t>
            </a:r>
            <a:endParaRPr lang="en-US" sz="2600" dirty="0"/>
          </a:p>
        </p:txBody>
      </p:sp>
      <p:sp>
        <p:nvSpPr>
          <p:cNvPr id="4" name="Text 2"/>
          <p:cNvSpPr/>
          <p:nvPr/>
        </p:nvSpPr>
        <p:spPr>
          <a:xfrm>
            <a:off x="3110826" y="4716624"/>
            <a:ext cx="6858000" cy="548640"/>
          </a:xfrm>
          <a:prstGeom prst="rect">
            <a:avLst/>
          </a:prstGeom>
          <a:noFill/>
          <a:ln/>
        </p:spPr>
        <p:txBody>
          <a:bodyPr wrap="square" lIns="0" tIns="0" rIns="0" bIns="0" rtlCol="0" anchor="t"/>
          <a:lstStyle/>
          <a:p>
            <a:pPr marL="0" indent="0" algn="l">
              <a:buNone/>
            </a:pPr>
            <a:r>
              <a:rPr lang="en-US" sz="1200" i="1" dirty="0">
                <a:solidFill>
                  <a:srgbClr val="FFFFFF"/>
                </a:solidFill>
                <a:latin typeface="Gotham Light" pitchFamily="34" charset="0"/>
                <a:ea typeface="Gotham Light" pitchFamily="34" charset="-122"/>
                <a:cs typeface="Gotham Light" pitchFamily="34" charset="-120"/>
              </a:rPr>
              <a:t>"¿Dónde está su universidad — y qué pueden hacer el lunes para empezar a moverse?"</a:t>
            </a:r>
            <a:endParaRPr lang="en-US" sz="1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Los actores y los saltos entre niveles</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LAS MISMAS TRES VOCES, EVOLUCIONANDO CON EL NIVEL</a:t>
            </a:r>
            <a:endParaRPr lang="en-US" sz="1000" dirty="0"/>
          </a:p>
        </p:txBody>
      </p:sp>
      <p:sp>
        <p:nvSpPr>
          <p:cNvPr id="5" name="Shape 3"/>
          <p:cNvSpPr/>
          <p:nvPr/>
        </p:nvSpPr>
        <p:spPr>
          <a:xfrm>
            <a:off x="594360" y="1920240"/>
            <a:ext cx="2788920" cy="3108960"/>
          </a:xfrm>
          <a:prstGeom prst="rect">
            <a:avLst/>
          </a:prstGeom>
          <a:solidFill>
            <a:srgbClr val="FFFFFF"/>
          </a:solidFill>
          <a:ln w="25400">
            <a:solidFill>
              <a:srgbClr val="FF5A00"/>
            </a:solidFill>
            <a:prstDash val="solid"/>
          </a:ln>
        </p:spPr>
        <p:txBody>
          <a:bodyPr/>
          <a:lstStyle/>
          <a:p>
            <a:endParaRPr lang="es-ES"/>
          </a:p>
        </p:txBody>
      </p:sp>
      <p:sp>
        <p:nvSpPr>
          <p:cNvPr id="6" name="Shape 4"/>
          <p:cNvSpPr/>
          <p:nvPr/>
        </p:nvSpPr>
        <p:spPr>
          <a:xfrm>
            <a:off x="594360" y="1920240"/>
            <a:ext cx="2788920" cy="548640"/>
          </a:xfrm>
          <a:prstGeom prst="rect">
            <a:avLst/>
          </a:prstGeom>
          <a:solidFill>
            <a:srgbClr val="161630"/>
          </a:solidFill>
          <a:ln w="12700">
            <a:solidFill>
              <a:srgbClr val="161630"/>
            </a:solidFill>
            <a:prstDash val="solid"/>
          </a:ln>
        </p:spPr>
        <p:txBody>
          <a:bodyPr/>
          <a:lstStyle/>
          <a:p>
            <a:endParaRPr lang="es-ES"/>
          </a:p>
        </p:txBody>
      </p:sp>
      <p:sp>
        <p:nvSpPr>
          <p:cNvPr id="7" name="Text 5"/>
          <p:cNvSpPr/>
          <p:nvPr/>
        </p:nvSpPr>
        <p:spPr>
          <a:xfrm>
            <a:off x="731520" y="1920240"/>
            <a:ext cx="2514600" cy="548640"/>
          </a:xfrm>
          <a:prstGeom prst="rect">
            <a:avLst/>
          </a:prstGeom>
          <a:noFill/>
          <a:ln/>
        </p:spPr>
        <p:txBody>
          <a:bodyPr wrap="square" lIns="0" tIns="0" rIns="0" bIns="0" rtlCol="0" anchor="ctr"/>
          <a:lstStyle/>
          <a:p>
            <a:pPr marL="0" indent="0" algn="l">
              <a:buNone/>
            </a:pPr>
            <a:r>
              <a:rPr lang="en-US" sz="1300" b="1" kern="0" spc="100" dirty="0">
                <a:solidFill>
                  <a:srgbClr val="FFFFFF"/>
                </a:solidFill>
                <a:latin typeface="Gotham Medium" pitchFamily="34" charset="0"/>
                <a:ea typeface="Gotham Medium" pitchFamily="34" charset="-122"/>
                <a:cs typeface="Gotham Medium" pitchFamily="34" charset="-120"/>
              </a:rPr>
              <a:t>Nivel 01</a:t>
            </a:r>
            <a:endParaRPr lang="en-US" sz="1300" dirty="0"/>
          </a:p>
        </p:txBody>
      </p:sp>
      <p:sp>
        <p:nvSpPr>
          <p:cNvPr id="8" name="Text 6"/>
          <p:cNvSpPr/>
          <p:nvPr/>
        </p:nvSpPr>
        <p:spPr>
          <a:xfrm>
            <a:off x="731520" y="2560320"/>
            <a:ext cx="2514600" cy="457200"/>
          </a:xfrm>
          <a:prstGeom prst="rect">
            <a:avLst/>
          </a:prstGeom>
          <a:noFill/>
          <a:ln/>
        </p:spPr>
        <p:txBody>
          <a:bodyPr wrap="square" lIns="0" tIns="0" rIns="0" bIns="0" rtlCol="0" anchor="t"/>
          <a:lstStyle/>
          <a:p>
            <a:pPr marL="0" indent="0" algn="l">
              <a:lnSpc>
                <a:spcPct val="110000"/>
              </a:lnSpc>
              <a:buNone/>
            </a:pPr>
            <a:r>
              <a:rPr lang="en-US" sz="1000" b="1" kern="0" spc="100" dirty="0">
                <a:solidFill>
                  <a:srgbClr val="161630"/>
                </a:solidFill>
                <a:latin typeface="Gotham Medium" pitchFamily="34" charset="0"/>
                <a:ea typeface="Gotham Medium" pitchFamily="34" charset="-122"/>
                <a:cs typeface="Gotham Medium" pitchFamily="34" charset="-120"/>
              </a:rPr>
              <a:t>FOCO CON HORIZONTE</a:t>
            </a:r>
            <a:endParaRPr lang="en-US" sz="1000" dirty="0"/>
          </a:p>
        </p:txBody>
      </p:sp>
      <p:sp>
        <p:nvSpPr>
          <p:cNvPr id="9" name="Shape 7"/>
          <p:cNvSpPr/>
          <p:nvPr/>
        </p:nvSpPr>
        <p:spPr>
          <a:xfrm>
            <a:off x="758952" y="3246120"/>
            <a:ext cx="201168" cy="201168"/>
          </a:xfrm>
          <a:prstGeom prst="ellipse">
            <a:avLst/>
          </a:prstGeom>
          <a:solidFill>
            <a:srgbClr val="FF5A00"/>
          </a:solidFill>
          <a:ln w="12700">
            <a:solidFill>
              <a:srgbClr val="FF5A00"/>
            </a:solidFill>
            <a:prstDash val="solid"/>
          </a:ln>
        </p:spPr>
        <p:txBody>
          <a:bodyPr/>
          <a:lstStyle/>
          <a:p>
            <a:endParaRPr lang="es-ES"/>
          </a:p>
        </p:txBody>
      </p:sp>
      <p:sp>
        <p:nvSpPr>
          <p:cNvPr id="10" name="Text 8"/>
          <p:cNvSpPr/>
          <p:nvPr/>
        </p:nvSpPr>
        <p:spPr>
          <a:xfrm>
            <a:off x="1005840" y="320040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ESTRATÉGICA</a:t>
            </a:r>
            <a:endParaRPr lang="en-US" sz="1000" dirty="0"/>
          </a:p>
        </p:txBody>
      </p:sp>
      <p:sp>
        <p:nvSpPr>
          <p:cNvPr id="11" name="Shape 9"/>
          <p:cNvSpPr/>
          <p:nvPr/>
        </p:nvSpPr>
        <p:spPr>
          <a:xfrm>
            <a:off x="758952" y="3657600"/>
            <a:ext cx="201168" cy="201168"/>
          </a:xfrm>
          <a:prstGeom prst="ellipse">
            <a:avLst/>
          </a:prstGeom>
          <a:solidFill>
            <a:srgbClr val="FF5A00"/>
          </a:solidFill>
          <a:ln w="12700">
            <a:solidFill>
              <a:srgbClr val="FF5A00"/>
            </a:solidFill>
            <a:prstDash val="solid"/>
          </a:ln>
        </p:spPr>
        <p:txBody>
          <a:bodyPr/>
          <a:lstStyle/>
          <a:p>
            <a:endParaRPr lang="es-ES"/>
          </a:p>
        </p:txBody>
      </p:sp>
      <p:sp>
        <p:nvSpPr>
          <p:cNvPr id="12" name="Text 10"/>
          <p:cNvSpPr/>
          <p:nvPr/>
        </p:nvSpPr>
        <p:spPr>
          <a:xfrm>
            <a:off x="1005840" y="361188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TÉCNICA</a:t>
            </a:r>
            <a:endParaRPr lang="en-US" sz="1000" dirty="0"/>
          </a:p>
        </p:txBody>
      </p:sp>
      <p:sp>
        <p:nvSpPr>
          <p:cNvPr id="13" name="Shape 11"/>
          <p:cNvSpPr/>
          <p:nvPr/>
        </p:nvSpPr>
        <p:spPr>
          <a:xfrm>
            <a:off x="758952" y="4069080"/>
            <a:ext cx="201168" cy="201168"/>
          </a:xfrm>
          <a:prstGeom prst="ellipse">
            <a:avLst/>
          </a:prstGeom>
          <a:solidFill>
            <a:srgbClr val="D8D4D0"/>
          </a:solidFill>
          <a:ln w="12700">
            <a:solidFill>
              <a:srgbClr val="D8D4D0"/>
            </a:solidFill>
            <a:prstDash val="solid"/>
          </a:ln>
        </p:spPr>
        <p:txBody>
          <a:bodyPr/>
          <a:lstStyle/>
          <a:p>
            <a:endParaRPr lang="es-ES"/>
          </a:p>
        </p:txBody>
      </p:sp>
      <p:sp>
        <p:nvSpPr>
          <p:cNvPr id="14" name="Text 12"/>
          <p:cNvSpPr/>
          <p:nvPr/>
        </p:nvSpPr>
        <p:spPr>
          <a:xfrm>
            <a:off x="1005840" y="4023360"/>
            <a:ext cx="2286000" cy="320040"/>
          </a:xfrm>
          <a:prstGeom prst="rect">
            <a:avLst/>
          </a:prstGeom>
          <a:noFill/>
          <a:ln/>
        </p:spPr>
        <p:txBody>
          <a:bodyPr wrap="square" lIns="0" tIns="0" rIns="0" bIns="0" rtlCol="0" anchor="ctr"/>
          <a:lstStyle/>
          <a:p>
            <a:pPr marL="0" indent="0" algn="l">
              <a:buNone/>
            </a:pPr>
            <a:r>
              <a:rPr lang="en-US" sz="1000" dirty="0">
                <a:solidFill>
                  <a:srgbClr val="8B8A90"/>
                </a:solidFill>
                <a:latin typeface="Gotham Book" pitchFamily="34" charset="0"/>
                <a:ea typeface="Gotham Book" pitchFamily="34" charset="-122"/>
                <a:cs typeface="Gotham Book" pitchFamily="34" charset="-120"/>
              </a:rPr>
              <a:t>Voz TRANSFERENCIA / PI</a:t>
            </a:r>
            <a:endParaRPr lang="en-US" sz="1000" dirty="0"/>
          </a:p>
        </p:txBody>
      </p:sp>
      <p:sp>
        <p:nvSpPr>
          <p:cNvPr id="15" name="Shape 13"/>
          <p:cNvSpPr/>
          <p:nvPr/>
        </p:nvSpPr>
        <p:spPr>
          <a:xfrm>
            <a:off x="3886200" y="1920240"/>
            <a:ext cx="2788920" cy="3108960"/>
          </a:xfrm>
          <a:prstGeom prst="rect">
            <a:avLst/>
          </a:prstGeom>
          <a:solidFill>
            <a:srgbClr val="FFFFFF"/>
          </a:solidFill>
          <a:ln w="25400">
            <a:solidFill>
              <a:srgbClr val="FF5A00"/>
            </a:solidFill>
            <a:prstDash val="solid"/>
          </a:ln>
        </p:spPr>
        <p:txBody>
          <a:bodyPr/>
          <a:lstStyle/>
          <a:p>
            <a:endParaRPr lang="es-ES"/>
          </a:p>
        </p:txBody>
      </p:sp>
      <p:sp>
        <p:nvSpPr>
          <p:cNvPr id="16" name="Shape 14"/>
          <p:cNvSpPr/>
          <p:nvPr/>
        </p:nvSpPr>
        <p:spPr>
          <a:xfrm>
            <a:off x="3886200" y="1920240"/>
            <a:ext cx="2788920" cy="548640"/>
          </a:xfrm>
          <a:prstGeom prst="rect">
            <a:avLst/>
          </a:prstGeom>
          <a:solidFill>
            <a:srgbClr val="161630"/>
          </a:solidFill>
          <a:ln w="12700">
            <a:solidFill>
              <a:srgbClr val="161630"/>
            </a:solidFill>
            <a:prstDash val="solid"/>
          </a:ln>
        </p:spPr>
        <p:txBody>
          <a:bodyPr/>
          <a:lstStyle/>
          <a:p>
            <a:endParaRPr lang="es-ES"/>
          </a:p>
        </p:txBody>
      </p:sp>
      <p:sp>
        <p:nvSpPr>
          <p:cNvPr id="17" name="Text 15"/>
          <p:cNvSpPr/>
          <p:nvPr/>
        </p:nvSpPr>
        <p:spPr>
          <a:xfrm>
            <a:off x="4023360" y="1920240"/>
            <a:ext cx="2514600" cy="548640"/>
          </a:xfrm>
          <a:prstGeom prst="rect">
            <a:avLst/>
          </a:prstGeom>
          <a:noFill/>
          <a:ln/>
        </p:spPr>
        <p:txBody>
          <a:bodyPr wrap="square" lIns="0" tIns="0" rIns="0" bIns="0" rtlCol="0" anchor="ctr"/>
          <a:lstStyle/>
          <a:p>
            <a:pPr marL="0" indent="0" algn="l">
              <a:buNone/>
            </a:pPr>
            <a:r>
              <a:rPr lang="en-US" sz="1300" b="1" kern="0" spc="100" dirty="0">
                <a:solidFill>
                  <a:srgbClr val="FFFFFF"/>
                </a:solidFill>
                <a:latin typeface="Gotham Medium" pitchFamily="34" charset="0"/>
                <a:ea typeface="Gotham Medium" pitchFamily="34" charset="-122"/>
                <a:cs typeface="Gotham Medium" pitchFamily="34" charset="-120"/>
              </a:rPr>
              <a:t>Nivel 02</a:t>
            </a:r>
            <a:endParaRPr lang="en-US" sz="1300" dirty="0"/>
          </a:p>
        </p:txBody>
      </p:sp>
      <p:sp>
        <p:nvSpPr>
          <p:cNvPr id="18" name="Text 16"/>
          <p:cNvSpPr/>
          <p:nvPr/>
        </p:nvSpPr>
        <p:spPr>
          <a:xfrm>
            <a:off x="4023360" y="2560320"/>
            <a:ext cx="2514600" cy="457200"/>
          </a:xfrm>
          <a:prstGeom prst="rect">
            <a:avLst/>
          </a:prstGeom>
          <a:noFill/>
          <a:ln/>
        </p:spPr>
        <p:txBody>
          <a:bodyPr wrap="square" lIns="0" tIns="0" rIns="0" bIns="0" rtlCol="0" anchor="t"/>
          <a:lstStyle/>
          <a:p>
            <a:pPr marL="0" indent="0" algn="l">
              <a:lnSpc>
                <a:spcPct val="110000"/>
              </a:lnSpc>
              <a:buNone/>
            </a:pPr>
            <a:r>
              <a:rPr lang="en-US" sz="1000" b="1" kern="0" spc="100" dirty="0">
                <a:solidFill>
                  <a:srgbClr val="161630"/>
                </a:solidFill>
                <a:latin typeface="Gotham Medium" pitchFamily="34" charset="0"/>
                <a:ea typeface="Gotham Medium" pitchFamily="34" charset="-122"/>
                <a:cs typeface="Gotham Medium" pitchFamily="34" charset="-120"/>
              </a:rPr>
              <a:t>SISTEMA CON INTERLOCUTORES</a:t>
            </a:r>
            <a:endParaRPr lang="en-US" sz="1000" dirty="0"/>
          </a:p>
        </p:txBody>
      </p:sp>
      <p:sp>
        <p:nvSpPr>
          <p:cNvPr id="19" name="Shape 17"/>
          <p:cNvSpPr/>
          <p:nvPr/>
        </p:nvSpPr>
        <p:spPr>
          <a:xfrm>
            <a:off x="4050792" y="3246120"/>
            <a:ext cx="201168" cy="201168"/>
          </a:xfrm>
          <a:prstGeom prst="ellipse">
            <a:avLst/>
          </a:prstGeom>
          <a:solidFill>
            <a:srgbClr val="FF5A00"/>
          </a:solidFill>
          <a:ln w="12700">
            <a:solidFill>
              <a:srgbClr val="FF5A00"/>
            </a:solidFill>
            <a:prstDash val="solid"/>
          </a:ln>
        </p:spPr>
        <p:txBody>
          <a:bodyPr/>
          <a:lstStyle/>
          <a:p>
            <a:endParaRPr lang="es-ES"/>
          </a:p>
        </p:txBody>
      </p:sp>
      <p:sp>
        <p:nvSpPr>
          <p:cNvPr id="20" name="Text 18"/>
          <p:cNvSpPr/>
          <p:nvPr/>
        </p:nvSpPr>
        <p:spPr>
          <a:xfrm>
            <a:off x="4297680" y="320040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ESTRATÉGICA</a:t>
            </a:r>
            <a:endParaRPr lang="en-US" sz="1000" dirty="0"/>
          </a:p>
        </p:txBody>
      </p:sp>
      <p:sp>
        <p:nvSpPr>
          <p:cNvPr id="21" name="Shape 19"/>
          <p:cNvSpPr/>
          <p:nvPr/>
        </p:nvSpPr>
        <p:spPr>
          <a:xfrm>
            <a:off x="4050792" y="3657600"/>
            <a:ext cx="201168" cy="201168"/>
          </a:xfrm>
          <a:prstGeom prst="ellipse">
            <a:avLst/>
          </a:prstGeom>
          <a:solidFill>
            <a:srgbClr val="FF5A00"/>
          </a:solidFill>
          <a:ln w="12700">
            <a:solidFill>
              <a:srgbClr val="FF5A00"/>
            </a:solidFill>
            <a:prstDash val="solid"/>
          </a:ln>
        </p:spPr>
        <p:txBody>
          <a:bodyPr/>
          <a:lstStyle/>
          <a:p>
            <a:endParaRPr lang="es-ES"/>
          </a:p>
        </p:txBody>
      </p:sp>
      <p:sp>
        <p:nvSpPr>
          <p:cNvPr id="22" name="Text 20"/>
          <p:cNvSpPr/>
          <p:nvPr/>
        </p:nvSpPr>
        <p:spPr>
          <a:xfrm>
            <a:off x="4297680" y="361188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TÉCNICA</a:t>
            </a:r>
            <a:endParaRPr lang="en-US" sz="1000" dirty="0"/>
          </a:p>
        </p:txBody>
      </p:sp>
      <p:sp>
        <p:nvSpPr>
          <p:cNvPr id="23" name="Shape 21"/>
          <p:cNvSpPr/>
          <p:nvPr/>
        </p:nvSpPr>
        <p:spPr>
          <a:xfrm>
            <a:off x="4050792" y="4069080"/>
            <a:ext cx="201168" cy="201168"/>
          </a:xfrm>
          <a:prstGeom prst="ellipse">
            <a:avLst/>
          </a:prstGeom>
          <a:solidFill>
            <a:srgbClr val="FF5A00"/>
          </a:solidFill>
          <a:ln w="12700">
            <a:solidFill>
              <a:srgbClr val="FF5A00"/>
            </a:solidFill>
            <a:prstDash val="solid"/>
          </a:ln>
        </p:spPr>
        <p:txBody>
          <a:bodyPr/>
          <a:lstStyle/>
          <a:p>
            <a:endParaRPr lang="es-ES"/>
          </a:p>
        </p:txBody>
      </p:sp>
      <p:sp>
        <p:nvSpPr>
          <p:cNvPr id="24" name="Text 22"/>
          <p:cNvSpPr/>
          <p:nvPr/>
        </p:nvSpPr>
        <p:spPr>
          <a:xfrm>
            <a:off x="4297680" y="402336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TRANSFERENCIA / PI</a:t>
            </a:r>
            <a:endParaRPr lang="en-US" sz="1000" dirty="0"/>
          </a:p>
        </p:txBody>
      </p:sp>
      <p:sp>
        <p:nvSpPr>
          <p:cNvPr id="25" name="Shape 23"/>
          <p:cNvSpPr/>
          <p:nvPr/>
        </p:nvSpPr>
        <p:spPr>
          <a:xfrm>
            <a:off x="7178040" y="1920240"/>
            <a:ext cx="2788920" cy="3108960"/>
          </a:xfrm>
          <a:prstGeom prst="rect">
            <a:avLst/>
          </a:prstGeom>
          <a:solidFill>
            <a:srgbClr val="FFFFFF"/>
          </a:solidFill>
          <a:ln w="25400">
            <a:solidFill>
              <a:srgbClr val="FF5A00"/>
            </a:solidFill>
            <a:prstDash val="solid"/>
          </a:ln>
        </p:spPr>
        <p:txBody>
          <a:bodyPr/>
          <a:lstStyle/>
          <a:p>
            <a:endParaRPr lang="es-ES"/>
          </a:p>
        </p:txBody>
      </p:sp>
      <p:sp>
        <p:nvSpPr>
          <p:cNvPr id="26" name="Shape 24"/>
          <p:cNvSpPr/>
          <p:nvPr/>
        </p:nvSpPr>
        <p:spPr>
          <a:xfrm>
            <a:off x="7178040" y="1920240"/>
            <a:ext cx="2788920" cy="548640"/>
          </a:xfrm>
          <a:prstGeom prst="rect">
            <a:avLst/>
          </a:prstGeom>
          <a:solidFill>
            <a:srgbClr val="161630"/>
          </a:solidFill>
          <a:ln w="12700">
            <a:solidFill>
              <a:srgbClr val="161630"/>
            </a:solidFill>
            <a:prstDash val="solid"/>
          </a:ln>
        </p:spPr>
        <p:txBody>
          <a:bodyPr/>
          <a:lstStyle/>
          <a:p>
            <a:endParaRPr lang="es-ES"/>
          </a:p>
        </p:txBody>
      </p:sp>
      <p:sp>
        <p:nvSpPr>
          <p:cNvPr id="27" name="Text 25"/>
          <p:cNvSpPr/>
          <p:nvPr/>
        </p:nvSpPr>
        <p:spPr>
          <a:xfrm>
            <a:off x="7315200" y="1920240"/>
            <a:ext cx="2514600" cy="548640"/>
          </a:xfrm>
          <a:prstGeom prst="rect">
            <a:avLst/>
          </a:prstGeom>
          <a:noFill/>
          <a:ln/>
        </p:spPr>
        <p:txBody>
          <a:bodyPr wrap="square" lIns="0" tIns="0" rIns="0" bIns="0" rtlCol="0" anchor="ctr"/>
          <a:lstStyle/>
          <a:p>
            <a:pPr marL="0" indent="0" algn="l">
              <a:buNone/>
            </a:pPr>
            <a:r>
              <a:rPr lang="en-US" sz="1300" b="1" kern="0" spc="100" dirty="0">
                <a:solidFill>
                  <a:srgbClr val="FFFFFF"/>
                </a:solidFill>
                <a:latin typeface="Gotham Medium" pitchFamily="34" charset="0"/>
                <a:ea typeface="Gotham Medium" pitchFamily="34" charset="-122"/>
                <a:cs typeface="Gotham Medium" pitchFamily="34" charset="-120"/>
              </a:rPr>
              <a:t>Nivel 03</a:t>
            </a:r>
            <a:endParaRPr lang="en-US" sz="1300" dirty="0"/>
          </a:p>
        </p:txBody>
      </p:sp>
      <p:sp>
        <p:nvSpPr>
          <p:cNvPr id="28" name="Text 26"/>
          <p:cNvSpPr/>
          <p:nvPr/>
        </p:nvSpPr>
        <p:spPr>
          <a:xfrm>
            <a:off x="7315200" y="2560320"/>
            <a:ext cx="2514600" cy="457200"/>
          </a:xfrm>
          <a:prstGeom prst="rect">
            <a:avLst/>
          </a:prstGeom>
          <a:noFill/>
          <a:ln/>
        </p:spPr>
        <p:txBody>
          <a:bodyPr wrap="square" lIns="0" tIns="0" rIns="0" bIns="0" rtlCol="0" anchor="t"/>
          <a:lstStyle/>
          <a:p>
            <a:pPr marL="0" indent="0" algn="l">
              <a:lnSpc>
                <a:spcPct val="110000"/>
              </a:lnSpc>
              <a:buNone/>
            </a:pPr>
            <a:r>
              <a:rPr lang="en-US" sz="1000" b="1" kern="0" spc="100" dirty="0">
                <a:solidFill>
                  <a:srgbClr val="161630"/>
                </a:solidFill>
                <a:latin typeface="Gotham Medium" pitchFamily="34" charset="0"/>
                <a:ea typeface="Gotham Medium" pitchFamily="34" charset="-122"/>
                <a:cs typeface="Gotham Medium" pitchFamily="34" charset="-120"/>
              </a:rPr>
              <a:t>ECOSISTEMA INTEGRADO</a:t>
            </a:r>
            <a:endParaRPr lang="en-US" sz="1000" dirty="0"/>
          </a:p>
        </p:txBody>
      </p:sp>
      <p:sp>
        <p:nvSpPr>
          <p:cNvPr id="29" name="Shape 27"/>
          <p:cNvSpPr/>
          <p:nvPr/>
        </p:nvSpPr>
        <p:spPr>
          <a:xfrm>
            <a:off x="7342632" y="3246120"/>
            <a:ext cx="201168" cy="201168"/>
          </a:xfrm>
          <a:prstGeom prst="ellipse">
            <a:avLst/>
          </a:prstGeom>
          <a:solidFill>
            <a:srgbClr val="FF5A00"/>
          </a:solidFill>
          <a:ln w="12700">
            <a:solidFill>
              <a:srgbClr val="FF5A00"/>
            </a:solidFill>
            <a:prstDash val="solid"/>
          </a:ln>
        </p:spPr>
        <p:txBody>
          <a:bodyPr/>
          <a:lstStyle/>
          <a:p>
            <a:endParaRPr lang="es-ES"/>
          </a:p>
        </p:txBody>
      </p:sp>
      <p:sp>
        <p:nvSpPr>
          <p:cNvPr id="30" name="Text 28"/>
          <p:cNvSpPr/>
          <p:nvPr/>
        </p:nvSpPr>
        <p:spPr>
          <a:xfrm>
            <a:off x="7589520" y="320040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ESTRATÉGICA</a:t>
            </a:r>
            <a:endParaRPr lang="en-US" sz="1000" dirty="0"/>
          </a:p>
        </p:txBody>
      </p:sp>
      <p:sp>
        <p:nvSpPr>
          <p:cNvPr id="31" name="Shape 29"/>
          <p:cNvSpPr/>
          <p:nvPr/>
        </p:nvSpPr>
        <p:spPr>
          <a:xfrm>
            <a:off x="7342632" y="3657600"/>
            <a:ext cx="201168" cy="201168"/>
          </a:xfrm>
          <a:prstGeom prst="ellipse">
            <a:avLst/>
          </a:prstGeom>
          <a:solidFill>
            <a:srgbClr val="FF5A00"/>
          </a:solidFill>
          <a:ln w="12700">
            <a:solidFill>
              <a:srgbClr val="FF5A00"/>
            </a:solidFill>
            <a:prstDash val="solid"/>
          </a:ln>
        </p:spPr>
        <p:txBody>
          <a:bodyPr/>
          <a:lstStyle/>
          <a:p>
            <a:endParaRPr lang="es-ES"/>
          </a:p>
        </p:txBody>
      </p:sp>
      <p:sp>
        <p:nvSpPr>
          <p:cNvPr id="32" name="Text 30"/>
          <p:cNvSpPr/>
          <p:nvPr/>
        </p:nvSpPr>
        <p:spPr>
          <a:xfrm>
            <a:off x="7589520" y="361188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TÉCNICA</a:t>
            </a:r>
            <a:endParaRPr lang="en-US" sz="1000" dirty="0"/>
          </a:p>
        </p:txBody>
      </p:sp>
      <p:sp>
        <p:nvSpPr>
          <p:cNvPr id="33" name="Shape 31"/>
          <p:cNvSpPr/>
          <p:nvPr/>
        </p:nvSpPr>
        <p:spPr>
          <a:xfrm>
            <a:off x="7342632" y="4069080"/>
            <a:ext cx="201168" cy="201168"/>
          </a:xfrm>
          <a:prstGeom prst="ellipse">
            <a:avLst/>
          </a:prstGeom>
          <a:solidFill>
            <a:srgbClr val="FF5A00"/>
          </a:solidFill>
          <a:ln w="12700">
            <a:solidFill>
              <a:srgbClr val="FF5A00"/>
            </a:solidFill>
            <a:prstDash val="solid"/>
          </a:ln>
        </p:spPr>
        <p:txBody>
          <a:bodyPr/>
          <a:lstStyle/>
          <a:p>
            <a:endParaRPr lang="es-ES"/>
          </a:p>
        </p:txBody>
      </p:sp>
      <p:sp>
        <p:nvSpPr>
          <p:cNvPr id="34" name="Text 32"/>
          <p:cNvSpPr/>
          <p:nvPr/>
        </p:nvSpPr>
        <p:spPr>
          <a:xfrm>
            <a:off x="7589520" y="4023360"/>
            <a:ext cx="2286000" cy="320040"/>
          </a:xfrm>
          <a:prstGeom prst="rect">
            <a:avLst/>
          </a:prstGeom>
          <a:noFill/>
          <a:ln/>
        </p:spPr>
        <p:txBody>
          <a:bodyPr wrap="square" lIns="0" tIns="0" rIns="0" bIns="0" rtlCol="0" anchor="ctr"/>
          <a:lstStyle/>
          <a:p>
            <a:pPr marL="0" indent="0" algn="l">
              <a:buNone/>
            </a:pPr>
            <a:r>
              <a:rPr lang="en-US" sz="1000" b="1" dirty="0">
                <a:solidFill>
                  <a:srgbClr val="161630"/>
                </a:solidFill>
                <a:latin typeface="Gotham Book" pitchFamily="34" charset="0"/>
                <a:ea typeface="Gotham Book" pitchFamily="34" charset="-122"/>
                <a:cs typeface="Gotham Book" pitchFamily="34" charset="-120"/>
              </a:rPr>
              <a:t>Voz TRANSFERENCIA / PI</a:t>
            </a:r>
            <a:endParaRPr lang="en-US" sz="1000" dirty="0"/>
          </a:p>
        </p:txBody>
      </p:sp>
      <p:sp>
        <p:nvSpPr>
          <p:cNvPr id="35" name="Shape 33"/>
          <p:cNvSpPr/>
          <p:nvPr/>
        </p:nvSpPr>
        <p:spPr>
          <a:xfrm>
            <a:off x="7342632" y="4526280"/>
            <a:ext cx="2459736" cy="365760"/>
          </a:xfrm>
          <a:prstGeom prst="roundRect">
            <a:avLst>
              <a:gd name="adj" fmla="val 12500"/>
            </a:avLst>
          </a:prstGeom>
          <a:solidFill>
            <a:srgbClr val="FFB030"/>
          </a:solidFill>
          <a:ln w="12700">
            <a:solidFill>
              <a:srgbClr val="FFB030"/>
            </a:solidFill>
            <a:prstDash val="solid"/>
          </a:ln>
        </p:spPr>
        <p:txBody>
          <a:bodyPr/>
          <a:lstStyle/>
          <a:p>
            <a:endParaRPr lang="es-ES"/>
          </a:p>
        </p:txBody>
      </p:sp>
      <p:sp>
        <p:nvSpPr>
          <p:cNvPr id="36" name="Text 34"/>
          <p:cNvSpPr/>
          <p:nvPr/>
        </p:nvSpPr>
        <p:spPr>
          <a:xfrm>
            <a:off x="7342632" y="4526280"/>
            <a:ext cx="2459736" cy="365760"/>
          </a:xfrm>
          <a:prstGeom prst="rect">
            <a:avLst/>
          </a:prstGeom>
          <a:noFill/>
          <a:ln/>
        </p:spPr>
        <p:txBody>
          <a:bodyPr wrap="square" lIns="0" tIns="0" rIns="0" bIns="0" rtlCol="0" anchor="ctr"/>
          <a:lstStyle/>
          <a:p>
            <a:pPr marL="0" indent="0" algn="ctr">
              <a:buNone/>
            </a:pPr>
            <a:r>
              <a:rPr lang="en-US" sz="800" b="1" kern="0" spc="100" dirty="0">
                <a:solidFill>
                  <a:srgbClr val="161630"/>
                </a:solidFill>
                <a:latin typeface="Gotham Medium" pitchFamily="34" charset="0"/>
                <a:ea typeface="Gotham Medium" pitchFamily="34" charset="-122"/>
                <a:cs typeface="Gotham Medium" pitchFamily="34" charset="-120"/>
              </a:rPr>
              <a:t>+ GOBERNANZA INSTITUCIONAL</a:t>
            </a:r>
            <a:endParaRPr lang="en-US" sz="800" dirty="0"/>
          </a:p>
        </p:txBody>
      </p:sp>
      <p:sp>
        <p:nvSpPr>
          <p:cNvPr id="37" name="Text 35"/>
          <p:cNvSpPr/>
          <p:nvPr/>
        </p:nvSpPr>
        <p:spPr>
          <a:xfrm>
            <a:off x="3383280" y="3163824"/>
            <a:ext cx="502920" cy="457200"/>
          </a:xfrm>
          <a:prstGeom prst="rect">
            <a:avLst/>
          </a:prstGeom>
          <a:noFill/>
          <a:ln/>
        </p:spPr>
        <p:txBody>
          <a:bodyPr wrap="square" lIns="0" tIns="0" rIns="0" bIns="0" rtlCol="0" anchor="ctr"/>
          <a:lstStyle/>
          <a:p>
            <a:pPr marL="0" indent="0" algn="ctr">
              <a:buNone/>
            </a:pPr>
            <a:r>
              <a:rPr lang="en-US" sz="2800" b="1" dirty="0">
                <a:solidFill>
                  <a:srgbClr val="FF5A00"/>
                </a:solidFill>
                <a:latin typeface="Gotham Black" pitchFamily="34" charset="0"/>
                <a:ea typeface="Gotham Black" pitchFamily="34" charset="-122"/>
                <a:cs typeface="Gotham Black" pitchFamily="34" charset="-120"/>
              </a:rPr>
              <a:t>→</a:t>
            </a:r>
            <a:endParaRPr lang="en-US" sz="2800" dirty="0"/>
          </a:p>
        </p:txBody>
      </p:sp>
      <p:sp>
        <p:nvSpPr>
          <p:cNvPr id="38" name="Text 36"/>
          <p:cNvSpPr/>
          <p:nvPr/>
        </p:nvSpPr>
        <p:spPr>
          <a:xfrm>
            <a:off x="2787520" y="5111496"/>
            <a:ext cx="1694439" cy="777240"/>
          </a:xfrm>
          <a:prstGeom prst="rect">
            <a:avLst/>
          </a:prstGeom>
          <a:noFill/>
          <a:ln/>
        </p:spPr>
        <p:txBody>
          <a:bodyPr wrap="square" lIns="0" tIns="0" rIns="0" bIns="0" rtlCol="0" anchor="t"/>
          <a:lstStyle/>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Salto 1→2:</a:t>
            </a:r>
            <a:endParaRPr lang="en-US" sz="1000" dirty="0"/>
          </a:p>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formalizar +</a:t>
            </a:r>
            <a:endParaRPr lang="en-US" sz="1000" dirty="0"/>
          </a:p>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interlocutores externos</a:t>
            </a:r>
            <a:endParaRPr lang="en-US" sz="1000" dirty="0"/>
          </a:p>
        </p:txBody>
      </p:sp>
      <p:sp>
        <p:nvSpPr>
          <p:cNvPr id="39" name="Text 37"/>
          <p:cNvSpPr/>
          <p:nvPr/>
        </p:nvSpPr>
        <p:spPr>
          <a:xfrm>
            <a:off x="6675120" y="3163824"/>
            <a:ext cx="502920" cy="457200"/>
          </a:xfrm>
          <a:prstGeom prst="rect">
            <a:avLst/>
          </a:prstGeom>
          <a:noFill/>
          <a:ln/>
        </p:spPr>
        <p:txBody>
          <a:bodyPr wrap="square" lIns="0" tIns="0" rIns="0" bIns="0" rtlCol="0" anchor="ctr"/>
          <a:lstStyle/>
          <a:p>
            <a:pPr marL="0" indent="0" algn="ctr">
              <a:buNone/>
            </a:pPr>
            <a:r>
              <a:rPr lang="en-US" sz="2800" b="1" dirty="0">
                <a:solidFill>
                  <a:srgbClr val="FF5A00"/>
                </a:solidFill>
                <a:latin typeface="Gotham Black" pitchFamily="34" charset="0"/>
                <a:ea typeface="Gotham Black" pitchFamily="34" charset="-122"/>
                <a:cs typeface="Gotham Black" pitchFamily="34" charset="-120"/>
              </a:rPr>
              <a:t>→</a:t>
            </a:r>
            <a:endParaRPr lang="en-US" sz="2800" dirty="0"/>
          </a:p>
        </p:txBody>
      </p:sp>
      <p:sp>
        <p:nvSpPr>
          <p:cNvPr id="40" name="Text 38"/>
          <p:cNvSpPr/>
          <p:nvPr/>
        </p:nvSpPr>
        <p:spPr>
          <a:xfrm>
            <a:off x="6079360" y="5143500"/>
            <a:ext cx="1694439" cy="777240"/>
          </a:xfrm>
          <a:prstGeom prst="rect">
            <a:avLst/>
          </a:prstGeom>
          <a:noFill/>
          <a:ln/>
        </p:spPr>
        <p:txBody>
          <a:bodyPr wrap="square" lIns="0" tIns="0" rIns="0" bIns="0" rtlCol="0" anchor="t"/>
          <a:lstStyle/>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Salto 2→3:</a:t>
            </a:r>
            <a:endParaRPr lang="en-US" sz="1000" dirty="0"/>
          </a:p>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función transversal +</a:t>
            </a:r>
            <a:endParaRPr lang="en-US" sz="1000" dirty="0"/>
          </a:p>
          <a:p>
            <a:pPr marL="0" indent="0" algn="ctr">
              <a:lnSpc>
                <a:spcPct val="115000"/>
              </a:lnSpc>
              <a:buNone/>
            </a:pPr>
            <a:r>
              <a:rPr lang="en-US" sz="1000" b="1" i="1" dirty="0">
                <a:solidFill>
                  <a:srgbClr val="FF5A00"/>
                </a:solidFill>
                <a:latin typeface="Gotham Light" pitchFamily="34" charset="0"/>
                <a:ea typeface="Gotham Light" pitchFamily="34" charset="-122"/>
                <a:cs typeface="Gotham Light" pitchFamily="34" charset="-120"/>
              </a:rPr>
              <a:t>gobernanza institucional</a:t>
            </a:r>
            <a:endParaRPr lang="en-US" sz="1000" dirty="0"/>
          </a:p>
        </p:txBody>
      </p:sp>
      <p:sp>
        <p:nvSpPr>
          <p:cNvPr id="41" name="Text 39"/>
          <p:cNvSpPr/>
          <p:nvPr/>
        </p:nvSpPr>
        <p:spPr>
          <a:xfrm>
            <a:off x="548640" y="5989320"/>
            <a:ext cx="9464040" cy="274320"/>
          </a:xfrm>
          <a:prstGeom prst="rect">
            <a:avLst/>
          </a:prstGeom>
          <a:noFill/>
          <a:ln/>
        </p:spPr>
        <p:txBody>
          <a:bodyPr wrap="square" lIns="0" tIns="0" rIns="0" bIns="0" rtlCol="0" anchor="ctr"/>
          <a:lstStyle/>
          <a:p>
            <a:pPr marL="0" indent="0" algn="ctr">
              <a:buNone/>
            </a:pPr>
            <a:r>
              <a:rPr lang="en-US" sz="1100" dirty="0">
                <a:solidFill>
                  <a:srgbClr val="FF5A00"/>
                </a:solidFill>
                <a:latin typeface="Gotham Book" pitchFamily="34" charset="0"/>
                <a:ea typeface="Gotham Book" pitchFamily="34" charset="-122"/>
                <a:cs typeface="Gotham Book" pitchFamily="34" charset="-120"/>
              </a:rPr>
              <a:t>● </a:t>
            </a:r>
            <a:r>
              <a:rPr lang="en-US" sz="900" i="1" dirty="0">
                <a:solidFill>
                  <a:srgbClr val="161630"/>
                </a:solidFill>
                <a:latin typeface="Gotham Book" pitchFamily="34" charset="0"/>
                <a:ea typeface="Gotham Book" pitchFamily="34" charset="-122"/>
                <a:cs typeface="Gotham Book" pitchFamily="34" charset="-120"/>
              </a:rPr>
              <a:t>voz protagonista en el nivel    </a:t>
            </a:r>
            <a:r>
              <a:rPr lang="en-US" sz="1100" dirty="0">
                <a:solidFill>
                  <a:srgbClr val="D8D4D0"/>
                </a:solidFill>
                <a:latin typeface="Gotham Book" pitchFamily="34" charset="0"/>
                <a:ea typeface="Gotham Book" pitchFamily="34" charset="-122"/>
                <a:cs typeface="Gotham Book" pitchFamily="34" charset="-120"/>
              </a:rPr>
              <a:t>● </a:t>
            </a:r>
            <a:r>
              <a:rPr lang="en-US" sz="900" i="1" dirty="0">
                <a:solidFill>
                  <a:srgbClr val="8B8A90"/>
                </a:solidFill>
                <a:latin typeface="Gotham Book" pitchFamily="34" charset="0"/>
                <a:ea typeface="Gotham Book" pitchFamily="34" charset="-122"/>
                <a:cs typeface="Gotham Book" pitchFamily="34" charset="-120"/>
              </a:rPr>
              <a:t>voz que participa puntualmente</a:t>
            </a:r>
            <a:endParaRPr lang="en-US" sz="11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Ejemplo · Nivel 1: Foco con horizonte</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CÓMO SE VE ESTO EN UNA UNIVERSIDAD REAL</a:t>
            </a:r>
            <a:endParaRPr lang="en-US" sz="1000" dirty="0"/>
          </a:p>
        </p:txBody>
      </p:sp>
      <p:sp>
        <p:nvSpPr>
          <p:cNvPr id="5" name="Shape 3"/>
          <p:cNvSpPr/>
          <p:nvPr/>
        </p:nvSpPr>
        <p:spPr>
          <a:xfrm>
            <a:off x="8503920" y="868680"/>
            <a:ext cx="1508760" cy="502920"/>
          </a:xfrm>
          <a:prstGeom prst="roundRect">
            <a:avLst>
              <a:gd name="adj" fmla="val 14545"/>
            </a:avLst>
          </a:prstGeom>
          <a:solidFill>
            <a:srgbClr val="FF5A00"/>
          </a:solidFill>
          <a:ln w="12700">
            <a:solidFill>
              <a:srgbClr val="FF5A00"/>
            </a:solidFill>
            <a:prstDash val="solid"/>
          </a:ln>
        </p:spPr>
        <p:txBody>
          <a:bodyPr/>
          <a:lstStyle/>
          <a:p>
            <a:endParaRPr lang="es-ES"/>
          </a:p>
        </p:txBody>
      </p:sp>
      <p:sp>
        <p:nvSpPr>
          <p:cNvPr id="6" name="Text 4"/>
          <p:cNvSpPr/>
          <p:nvPr/>
        </p:nvSpPr>
        <p:spPr>
          <a:xfrm>
            <a:off x="8503920" y="868680"/>
            <a:ext cx="1508760" cy="502920"/>
          </a:xfrm>
          <a:prstGeom prst="rect">
            <a:avLst/>
          </a:prstGeom>
          <a:noFill/>
          <a:ln/>
        </p:spPr>
        <p:txBody>
          <a:bodyPr wrap="square" lIns="0" tIns="0" rIns="0" bIns="0" rtlCol="0" anchor="ctr"/>
          <a:lstStyle/>
          <a:p>
            <a:pPr marL="0" indent="0" algn="ctr">
              <a:buNone/>
            </a:pPr>
            <a:r>
              <a:rPr lang="en-US" sz="1200" b="1" kern="0" spc="150" dirty="0">
                <a:solidFill>
                  <a:srgbClr val="FFFFFF"/>
                </a:solidFill>
                <a:latin typeface="Gotham Medium" pitchFamily="34" charset="0"/>
                <a:ea typeface="Gotham Medium" pitchFamily="34" charset="-122"/>
                <a:cs typeface="Gotham Medium" pitchFamily="34" charset="-120"/>
              </a:rPr>
              <a:t>NIVEL 1</a:t>
            </a:r>
            <a:endParaRPr lang="en-US" sz="1200" dirty="0"/>
          </a:p>
        </p:txBody>
      </p:sp>
      <p:sp>
        <p:nvSpPr>
          <p:cNvPr id="7" name="Shape 5"/>
          <p:cNvSpPr/>
          <p:nvPr/>
        </p:nvSpPr>
        <p:spPr>
          <a:xfrm>
            <a:off x="548640" y="1920240"/>
            <a:ext cx="9464040" cy="960120"/>
          </a:xfrm>
          <a:prstGeom prst="rect">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822960" y="2011680"/>
            <a:ext cx="1828800" cy="27432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SITUACIÓN</a:t>
            </a:r>
            <a:endParaRPr lang="en-US" sz="1000" dirty="0"/>
          </a:p>
        </p:txBody>
      </p:sp>
      <p:sp>
        <p:nvSpPr>
          <p:cNvPr id="9" name="Text 7"/>
          <p:cNvSpPr/>
          <p:nvPr/>
        </p:nvSpPr>
        <p:spPr>
          <a:xfrm>
            <a:off x="822960" y="2286000"/>
            <a:ext cx="8915400" cy="548640"/>
          </a:xfrm>
          <a:prstGeom prst="rect">
            <a:avLst/>
          </a:prstGeom>
          <a:noFill/>
          <a:ln/>
        </p:spPr>
        <p:txBody>
          <a:bodyPr wrap="square" lIns="0" tIns="0" rIns="0" bIns="0" rtlCol="0" anchor="t"/>
          <a:lstStyle/>
          <a:p>
            <a:pPr marL="0" indent="0" algn="l">
              <a:lnSpc>
                <a:spcPct val="125000"/>
              </a:lnSpc>
              <a:buNone/>
            </a:pPr>
            <a:r>
              <a:rPr lang="en-US" sz="1200" i="1" dirty="0">
                <a:solidFill>
                  <a:srgbClr val="FFFFFF"/>
                </a:solidFill>
                <a:latin typeface="Gotham Light" pitchFamily="34" charset="0"/>
                <a:ea typeface="Gotham Light" pitchFamily="34" charset="-122"/>
                <a:cs typeface="Gotham Light" pitchFamily="34" charset="-120"/>
              </a:rPr>
              <a:t>Una universidad ecuatoriana mediana, con grupos consolidados pero sin unidad de VT formal. Quiere empezar a elegir mejor sus líneas con criterio de transferencia.</a:t>
            </a:r>
            <a:endParaRPr lang="en-US" sz="1200" dirty="0"/>
          </a:p>
        </p:txBody>
      </p:sp>
      <p:sp>
        <p:nvSpPr>
          <p:cNvPr id="10" name="Shape 8"/>
          <p:cNvSpPr/>
          <p:nvPr/>
        </p:nvSpPr>
        <p:spPr>
          <a:xfrm>
            <a:off x="5486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1" name="Shape 9"/>
          <p:cNvSpPr/>
          <p:nvPr/>
        </p:nvSpPr>
        <p:spPr>
          <a:xfrm>
            <a:off x="5486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12" name="Text 10"/>
          <p:cNvSpPr/>
          <p:nvPr/>
        </p:nvSpPr>
        <p:spPr>
          <a:xfrm>
            <a:off x="5486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FOCO</a:t>
            </a:r>
            <a:endParaRPr lang="en-US" sz="1100" dirty="0"/>
          </a:p>
        </p:txBody>
      </p:sp>
      <p:sp>
        <p:nvSpPr>
          <p:cNvPr id="13" name="Text 11"/>
          <p:cNvSpPr/>
          <p:nvPr/>
        </p:nvSpPr>
        <p:spPr>
          <a:xfrm>
            <a:off x="6858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Líneas de investigación con potencial de mercado y aplicación local · Estado del arte para grupos prioritarios</a:t>
            </a:r>
            <a:endParaRPr lang="en-US" sz="1000" dirty="0"/>
          </a:p>
        </p:txBody>
      </p:sp>
      <p:sp>
        <p:nvSpPr>
          <p:cNvPr id="14" name="Shape 12"/>
          <p:cNvSpPr/>
          <p:nvPr/>
        </p:nvSpPr>
        <p:spPr>
          <a:xfrm>
            <a:off x="29489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5" name="Shape 13"/>
          <p:cNvSpPr/>
          <p:nvPr/>
        </p:nvSpPr>
        <p:spPr>
          <a:xfrm>
            <a:off x="29489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16" name="Text 14"/>
          <p:cNvSpPr/>
          <p:nvPr/>
        </p:nvSpPr>
        <p:spPr>
          <a:xfrm>
            <a:off x="29489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MODELO</a:t>
            </a:r>
            <a:endParaRPr lang="en-US" sz="1100" dirty="0"/>
          </a:p>
        </p:txBody>
      </p:sp>
      <p:sp>
        <p:nvSpPr>
          <p:cNvPr id="17" name="Text 15"/>
          <p:cNvSpPr/>
          <p:nvPr/>
        </p:nvSpPr>
        <p:spPr>
          <a:xfrm>
            <a:off x="30861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Mixto con apoyo externo (CEDIA, otras universidades, consultoras especializadas)</a:t>
            </a:r>
            <a:endParaRPr lang="en-US" sz="1000" dirty="0"/>
          </a:p>
        </p:txBody>
      </p:sp>
      <p:sp>
        <p:nvSpPr>
          <p:cNvPr id="18" name="Shape 16"/>
          <p:cNvSpPr/>
          <p:nvPr/>
        </p:nvSpPr>
        <p:spPr>
          <a:xfrm>
            <a:off x="53492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9" name="Shape 17"/>
          <p:cNvSpPr/>
          <p:nvPr/>
        </p:nvSpPr>
        <p:spPr>
          <a:xfrm>
            <a:off x="53492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20" name="Text 18"/>
          <p:cNvSpPr/>
          <p:nvPr/>
        </p:nvSpPr>
        <p:spPr>
          <a:xfrm>
            <a:off x="53492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ENTREGABLE</a:t>
            </a:r>
            <a:endParaRPr lang="en-US" sz="1100" dirty="0"/>
          </a:p>
        </p:txBody>
      </p:sp>
      <p:sp>
        <p:nvSpPr>
          <p:cNvPr id="21" name="Text 19"/>
          <p:cNvSpPr/>
          <p:nvPr/>
        </p:nvSpPr>
        <p:spPr>
          <a:xfrm>
            <a:off x="54864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Diagnósticos tecnológicos puntuales que orientan decisión de la vicerrectoría sobre líneas a empujar</a:t>
            </a:r>
            <a:endParaRPr lang="en-US" sz="1000" dirty="0"/>
          </a:p>
        </p:txBody>
      </p:sp>
      <p:sp>
        <p:nvSpPr>
          <p:cNvPr id="22" name="Shape 20"/>
          <p:cNvSpPr/>
          <p:nvPr/>
        </p:nvSpPr>
        <p:spPr>
          <a:xfrm>
            <a:off x="77495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23" name="Shape 21"/>
          <p:cNvSpPr/>
          <p:nvPr/>
        </p:nvSpPr>
        <p:spPr>
          <a:xfrm>
            <a:off x="77495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24" name="Text 22"/>
          <p:cNvSpPr/>
          <p:nvPr/>
        </p:nvSpPr>
        <p:spPr>
          <a:xfrm>
            <a:off x="77495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PALANCAS</a:t>
            </a:r>
            <a:endParaRPr lang="en-US" sz="1100" dirty="0"/>
          </a:p>
        </p:txBody>
      </p:sp>
      <p:sp>
        <p:nvSpPr>
          <p:cNvPr id="25" name="Text 23"/>
          <p:cNvSpPr/>
          <p:nvPr/>
        </p:nvSpPr>
        <p:spPr>
          <a:xfrm>
            <a:off x="78867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Búsquedas en Lens y Scopus · Conversaciones sectoriales · Casos puntuales de IA experimental por investigadores</a:t>
            </a:r>
            <a:endParaRPr lang="en-US" sz="1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Caso de estudio · Nivel 1</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UNIVERSIDAD DE TALCA · CHILE · MAULE, MACROZONA CENTRO SUR</a:t>
            </a:r>
            <a:endParaRPr lang="en-US" sz="1000" dirty="0"/>
          </a:p>
        </p:txBody>
      </p:sp>
      <p:sp>
        <p:nvSpPr>
          <p:cNvPr id="5" name="Shape 3"/>
          <p:cNvSpPr/>
          <p:nvPr/>
        </p:nvSpPr>
        <p:spPr>
          <a:xfrm>
            <a:off x="7818120" y="868680"/>
            <a:ext cx="2194560" cy="502920"/>
          </a:xfrm>
          <a:prstGeom prst="roundRect">
            <a:avLst>
              <a:gd name="adj" fmla="val 14545"/>
            </a:avLst>
          </a:prstGeom>
          <a:solidFill>
            <a:srgbClr val="DC1400"/>
          </a:solidFill>
          <a:ln w="12700">
            <a:solidFill>
              <a:srgbClr val="DC1400"/>
            </a:solidFill>
            <a:prstDash val="solid"/>
          </a:ln>
        </p:spPr>
        <p:txBody>
          <a:bodyPr/>
          <a:lstStyle/>
          <a:p>
            <a:endParaRPr lang="es-ES"/>
          </a:p>
        </p:txBody>
      </p:sp>
      <p:sp>
        <p:nvSpPr>
          <p:cNvPr id="6" name="Text 4"/>
          <p:cNvSpPr/>
          <p:nvPr/>
        </p:nvSpPr>
        <p:spPr>
          <a:xfrm>
            <a:off x="7818120" y="868680"/>
            <a:ext cx="2194560" cy="502920"/>
          </a:xfrm>
          <a:prstGeom prst="rect">
            <a:avLst/>
          </a:prstGeom>
          <a:noFill/>
          <a:ln/>
        </p:spPr>
        <p:txBody>
          <a:bodyPr wrap="square" lIns="0" tIns="0" rIns="0" bIns="0" rtlCol="0" anchor="ctr"/>
          <a:lstStyle/>
          <a:p>
            <a:pPr marL="0" indent="0" algn="ctr">
              <a:buNone/>
            </a:pPr>
            <a:r>
              <a:rPr lang="en-US" sz="1100" b="1" kern="0" spc="150" dirty="0">
                <a:solidFill>
                  <a:srgbClr val="FFFFFF"/>
                </a:solidFill>
                <a:latin typeface="Gotham Medium" pitchFamily="34" charset="0"/>
                <a:ea typeface="Gotham Medium" pitchFamily="34" charset="-122"/>
                <a:cs typeface="Gotham Medium" pitchFamily="34" charset="-120"/>
              </a:rPr>
              <a:t>CASO REAL · NIVEL 1</a:t>
            </a:r>
            <a:endParaRPr lang="en-US" sz="1100" dirty="0"/>
          </a:p>
        </p:txBody>
      </p:sp>
      <p:sp>
        <p:nvSpPr>
          <p:cNvPr id="7" name="Shape 5"/>
          <p:cNvSpPr/>
          <p:nvPr/>
        </p:nvSpPr>
        <p:spPr>
          <a:xfrm>
            <a:off x="916733" y="1884596"/>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916733" y="1884596"/>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SITUACIÓN INICIAL</a:t>
            </a:r>
            <a:endParaRPr lang="en-US" sz="1000" dirty="0"/>
          </a:p>
        </p:txBody>
      </p:sp>
      <p:sp>
        <p:nvSpPr>
          <p:cNvPr id="9" name="Shape 7"/>
          <p:cNvSpPr/>
          <p:nvPr/>
        </p:nvSpPr>
        <p:spPr>
          <a:xfrm>
            <a:off x="916733" y="2341796"/>
            <a:ext cx="3017520" cy="2194560"/>
          </a:xfrm>
          <a:prstGeom prst="rect">
            <a:avLst/>
          </a:prstGeom>
          <a:solidFill>
            <a:srgbClr val="FFFFFF"/>
          </a:solidFill>
          <a:ln w="12700">
            <a:solidFill>
              <a:srgbClr val="D8D4D0"/>
            </a:solidFill>
            <a:prstDash val="solid"/>
          </a:ln>
        </p:spPr>
        <p:txBody>
          <a:bodyPr/>
          <a:lstStyle/>
          <a:p>
            <a:endParaRPr lang="es-ES"/>
          </a:p>
        </p:txBody>
      </p:sp>
      <p:sp>
        <p:nvSpPr>
          <p:cNvPr id="10" name="Text 8"/>
          <p:cNvSpPr/>
          <p:nvPr/>
        </p:nvSpPr>
        <p:spPr>
          <a:xfrm>
            <a:off x="1099613" y="2478956"/>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Universidad regional pública con grupos consolidados en agroalimentación, biotecnología y agronomía. Oficina de Transferencia y Licenciamiento (OTL) en operación pero con capacidades en construcción. Decisiones de protección y transferencia ocurrían caso a caso, sin sistema consolidado.</a:t>
            </a:r>
            <a:endParaRPr lang="en-US" sz="1100" dirty="0"/>
          </a:p>
        </p:txBody>
      </p:sp>
      <p:sp>
        <p:nvSpPr>
          <p:cNvPr id="11" name="Text 9"/>
          <p:cNvSpPr/>
          <p:nvPr/>
        </p:nvSpPr>
        <p:spPr>
          <a:xfrm>
            <a:off x="3952541" y="1930316"/>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2" name="Shape 10"/>
          <p:cNvSpPr/>
          <p:nvPr/>
        </p:nvSpPr>
        <p:spPr>
          <a:xfrm>
            <a:off x="4117133" y="1884596"/>
            <a:ext cx="3017520" cy="411480"/>
          </a:xfrm>
          <a:prstGeom prst="roundRect">
            <a:avLst>
              <a:gd name="adj" fmla="val 11111"/>
            </a:avLst>
          </a:prstGeom>
          <a:solidFill>
            <a:srgbClr val="FF5A00"/>
          </a:solidFill>
          <a:ln w="12700">
            <a:solidFill>
              <a:srgbClr val="FF5A00"/>
            </a:solidFill>
            <a:prstDash val="solid"/>
          </a:ln>
        </p:spPr>
        <p:txBody>
          <a:bodyPr/>
          <a:lstStyle/>
          <a:p>
            <a:endParaRPr lang="es-ES"/>
          </a:p>
        </p:txBody>
      </p:sp>
      <p:sp>
        <p:nvSpPr>
          <p:cNvPr id="13" name="Text 11"/>
          <p:cNvSpPr/>
          <p:nvPr/>
        </p:nvSpPr>
        <p:spPr>
          <a:xfrm>
            <a:off x="4117133" y="1884596"/>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LO QUE CONSTRUYERON</a:t>
            </a:r>
            <a:endParaRPr lang="en-US" sz="1000" dirty="0"/>
          </a:p>
        </p:txBody>
      </p:sp>
      <p:sp>
        <p:nvSpPr>
          <p:cNvPr id="14" name="Shape 12"/>
          <p:cNvSpPr/>
          <p:nvPr/>
        </p:nvSpPr>
        <p:spPr>
          <a:xfrm>
            <a:off x="4117133" y="2341796"/>
            <a:ext cx="3017520" cy="2194560"/>
          </a:xfrm>
          <a:prstGeom prst="rect">
            <a:avLst/>
          </a:prstGeom>
          <a:solidFill>
            <a:srgbClr val="FFFFFF"/>
          </a:solidFill>
          <a:ln w="12700">
            <a:solidFill>
              <a:srgbClr val="D8D4D0"/>
            </a:solidFill>
            <a:prstDash val="solid"/>
          </a:ln>
        </p:spPr>
        <p:txBody>
          <a:bodyPr/>
          <a:lstStyle/>
          <a:p>
            <a:endParaRPr lang="es-ES"/>
          </a:p>
        </p:txBody>
      </p:sp>
      <p:sp>
        <p:nvSpPr>
          <p:cNvPr id="15" name="Text 13"/>
          <p:cNvSpPr/>
          <p:nvPr/>
        </p:nvSpPr>
        <p:spPr>
          <a:xfrm>
            <a:off x="4300013" y="2478956"/>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Vicerrectoría de Innovación y Transferencia Tecnológica articula el proceso. En 2023 adjudican primer lugar en concurso nacional ANID para fortalecimiento de OTL — el modelo mixto en la práctica: capacidad interna + apoyo externo del sistema científico. Foco regional en alimentación avanzada para el Maule.</a:t>
            </a:r>
            <a:endParaRPr lang="en-US" sz="1100" dirty="0"/>
          </a:p>
        </p:txBody>
      </p:sp>
      <p:sp>
        <p:nvSpPr>
          <p:cNvPr id="16" name="Text 14"/>
          <p:cNvSpPr/>
          <p:nvPr/>
        </p:nvSpPr>
        <p:spPr>
          <a:xfrm>
            <a:off x="7152941" y="1930316"/>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7" name="Shape 15"/>
          <p:cNvSpPr/>
          <p:nvPr/>
        </p:nvSpPr>
        <p:spPr>
          <a:xfrm>
            <a:off x="7317533" y="1884596"/>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18" name="Text 16"/>
          <p:cNvSpPr/>
          <p:nvPr/>
        </p:nvSpPr>
        <p:spPr>
          <a:xfrm>
            <a:off x="7317533" y="1884596"/>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RESULTADO</a:t>
            </a:r>
            <a:endParaRPr lang="en-US" sz="1000" dirty="0"/>
          </a:p>
        </p:txBody>
      </p:sp>
      <p:sp>
        <p:nvSpPr>
          <p:cNvPr id="19" name="Shape 17"/>
          <p:cNvSpPr/>
          <p:nvPr/>
        </p:nvSpPr>
        <p:spPr>
          <a:xfrm>
            <a:off x="7317533" y="2341796"/>
            <a:ext cx="3017520" cy="2194560"/>
          </a:xfrm>
          <a:prstGeom prst="rect">
            <a:avLst/>
          </a:prstGeom>
          <a:solidFill>
            <a:srgbClr val="FFFFFF"/>
          </a:solidFill>
          <a:ln w="12700">
            <a:solidFill>
              <a:srgbClr val="D8D4D0"/>
            </a:solidFill>
            <a:prstDash val="solid"/>
          </a:ln>
        </p:spPr>
        <p:txBody>
          <a:bodyPr/>
          <a:lstStyle/>
          <a:p>
            <a:endParaRPr lang="es-ES"/>
          </a:p>
        </p:txBody>
      </p:sp>
      <p:sp>
        <p:nvSpPr>
          <p:cNvPr id="20" name="Text 18"/>
          <p:cNvSpPr/>
          <p:nvPr/>
        </p:nvSpPr>
        <p:spPr>
          <a:xfrm>
            <a:off x="7500413" y="2478956"/>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Patente MOV (dispositivo láser para movilidad de personas con discapacidad visual) · spin-off Maulexplant Ltda. (biotecnología sobre nutrientes del Maqui) · convenio 2021 con Movistar Empresas y Nokia, primera institución del Maule · Polo de Desarrollo Tecnológico en Alimentación Avanzada.</a:t>
            </a:r>
            <a:endParaRPr lang="en-US" sz="1100" dirty="0"/>
          </a:p>
        </p:txBody>
      </p:sp>
      <p:sp>
        <p:nvSpPr>
          <p:cNvPr id="21" name="Shape 19"/>
          <p:cNvSpPr/>
          <p:nvPr/>
        </p:nvSpPr>
        <p:spPr>
          <a:xfrm>
            <a:off x="893873" y="4764956"/>
            <a:ext cx="9464040" cy="868680"/>
          </a:xfrm>
          <a:prstGeom prst="rect">
            <a:avLst/>
          </a:prstGeom>
          <a:solidFill>
            <a:srgbClr val="161630"/>
          </a:solidFill>
          <a:ln w="12700">
            <a:solidFill>
              <a:srgbClr val="161630"/>
            </a:solidFill>
            <a:prstDash val="solid"/>
          </a:ln>
        </p:spPr>
        <p:txBody>
          <a:bodyPr/>
          <a:lstStyle/>
          <a:p>
            <a:endParaRPr lang="es-ES"/>
          </a:p>
        </p:txBody>
      </p:sp>
      <p:sp>
        <p:nvSpPr>
          <p:cNvPr id="22" name="Text 20"/>
          <p:cNvSpPr/>
          <p:nvPr/>
        </p:nvSpPr>
        <p:spPr>
          <a:xfrm>
            <a:off x="1168193" y="4764956"/>
            <a:ext cx="8915400" cy="868680"/>
          </a:xfrm>
          <a:prstGeom prst="rect">
            <a:avLst/>
          </a:prstGeom>
          <a:noFill/>
          <a:ln/>
        </p:spPr>
        <p:txBody>
          <a:bodyPr wrap="square" lIns="0" tIns="0" rIns="0" bIns="0" rtlCol="0" anchor="ctr"/>
          <a:lstStyle/>
          <a:p>
            <a:pPr marL="0" indent="0" algn="l">
              <a:buNone/>
            </a:pPr>
            <a:r>
              <a:rPr lang="en-US" sz="1000" b="1" kern="0" spc="200" dirty="0">
                <a:solidFill>
                  <a:srgbClr val="FF5A00"/>
                </a:solidFill>
                <a:latin typeface="Gotham Book" pitchFamily="34" charset="0"/>
                <a:ea typeface="Gotham Book" pitchFamily="34" charset="-122"/>
                <a:cs typeface="Gotham Book" pitchFamily="34" charset="-120"/>
              </a:rPr>
              <a:t>LECCIÓN  ·  </a:t>
            </a:r>
            <a:r>
              <a:rPr lang="en-US" sz="1300" dirty="0">
                <a:solidFill>
                  <a:srgbClr val="FFFFFF"/>
                </a:solidFill>
                <a:latin typeface="Gotham Book" pitchFamily="34" charset="0"/>
                <a:ea typeface="Gotham Book" pitchFamily="34" charset="-122"/>
                <a:cs typeface="Gotham Book" pitchFamily="34" charset="-120"/>
              </a:rPr>
              <a:t>El primer movimiento es enfocar — no construir un departamento grande. Con foco regional claro y apoyo externo del sistema científico, una universidad regional puede generar patentes y spin-offs reales desde el primer año.</a:t>
            </a:r>
            <a:endParaRPr lang="en-US" sz="1000" dirty="0"/>
          </a:p>
        </p:txBody>
      </p:sp>
      <p:sp>
        <p:nvSpPr>
          <p:cNvPr id="23" name="Text 21"/>
          <p:cNvSpPr/>
          <p:nvPr/>
        </p:nvSpPr>
        <p:spPr>
          <a:xfrm>
            <a:off x="893873" y="5862236"/>
            <a:ext cx="9464040" cy="228600"/>
          </a:xfrm>
          <a:prstGeom prst="rect">
            <a:avLst/>
          </a:prstGeom>
          <a:noFill/>
          <a:ln/>
        </p:spPr>
        <p:txBody>
          <a:bodyPr wrap="square" lIns="0" tIns="0" rIns="0" bIns="0" rtlCol="0" anchor="ctr"/>
          <a:lstStyle/>
          <a:p>
            <a:pPr marL="0" indent="0" algn="ctr">
              <a:buNone/>
            </a:pPr>
            <a:r>
              <a:rPr lang="en-US" sz="1050" i="1" dirty="0">
                <a:latin typeface="Gotham Light" pitchFamily="34" charset="0"/>
                <a:ea typeface="Gotham Light" pitchFamily="34" charset="-122"/>
                <a:cs typeface="Gotham Light" pitchFamily="34" charset="-120"/>
              </a:rPr>
              <a:t>Caso construido a partir de información pública verificable · sitios institucionales y prensa especializada</a:t>
            </a:r>
            <a:endParaRPr lang="en-US" sz="105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Ejemplo · Nivel 2: Sistema con interlocutores</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CÓMO SE VE ESTO EN UNA UNIVERSIDAD REAL</a:t>
            </a:r>
            <a:endParaRPr lang="en-US" sz="1000" dirty="0"/>
          </a:p>
        </p:txBody>
      </p:sp>
      <p:sp>
        <p:nvSpPr>
          <p:cNvPr id="5" name="Shape 3"/>
          <p:cNvSpPr/>
          <p:nvPr/>
        </p:nvSpPr>
        <p:spPr>
          <a:xfrm>
            <a:off x="8503920" y="868680"/>
            <a:ext cx="1508760" cy="502920"/>
          </a:xfrm>
          <a:prstGeom prst="roundRect">
            <a:avLst>
              <a:gd name="adj" fmla="val 14545"/>
            </a:avLst>
          </a:prstGeom>
          <a:solidFill>
            <a:srgbClr val="FF5A00"/>
          </a:solidFill>
          <a:ln w="12700">
            <a:solidFill>
              <a:srgbClr val="FF5A00"/>
            </a:solidFill>
            <a:prstDash val="solid"/>
          </a:ln>
        </p:spPr>
        <p:txBody>
          <a:bodyPr/>
          <a:lstStyle/>
          <a:p>
            <a:endParaRPr lang="es-ES"/>
          </a:p>
        </p:txBody>
      </p:sp>
      <p:sp>
        <p:nvSpPr>
          <p:cNvPr id="6" name="Text 4"/>
          <p:cNvSpPr/>
          <p:nvPr/>
        </p:nvSpPr>
        <p:spPr>
          <a:xfrm>
            <a:off x="8503920" y="868680"/>
            <a:ext cx="1508760" cy="502920"/>
          </a:xfrm>
          <a:prstGeom prst="rect">
            <a:avLst/>
          </a:prstGeom>
          <a:noFill/>
          <a:ln/>
        </p:spPr>
        <p:txBody>
          <a:bodyPr wrap="square" lIns="0" tIns="0" rIns="0" bIns="0" rtlCol="0" anchor="ctr"/>
          <a:lstStyle/>
          <a:p>
            <a:pPr marL="0" indent="0" algn="ctr">
              <a:buNone/>
            </a:pPr>
            <a:r>
              <a:rPr lang="en-US" sz="1200" b="1" kern="0" spc="150" dirty="0">
                <a:solidFill>
                  <a:srgbClr val="FFFFFF"/>
                </a:solidFill>
                <a:latin typeface="Gotham Medium" pitchFamily="34" charset="0"/>
                <a:ea typeface="Gotham Medium" pitchFamily="34" charset="-122"/>
                <a:cs typeface="Gotham Medium" pitchFamily="34" charset="-120"/>
              </a:rPr>
              <a:t>NIVEL 2</a:t>
            </a:r>
            <a:endParaRPr lang="en-US" sz="1200" dirty="0"/>
          </a:p>
        </p:txBody>
      </p:sp>
      <p:sp>
        <p:nvSpPr>
          <p:cNvPr id="7" name="Shape 5"/>
          <p:cNvSpPr/>
          <p:nvPr/>
        </p:nvSpPr>
        <p:spPr>
          <a:xfrm>
            <a:off x="548640" y="1920240"/>
            <a:ext cx="9464040" cy="960120"/>
          </a:xfrm>
          <a:prstGeom prst="rect">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822960" y="2011680"/>
            <a:ext cx="1828800" cy="27432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SITUACIÓN</a:t>
            </a:r>
            <a:endParaRPr lang="en-US" sz="1000" dirty="0"/>
          </a:p>
        </p:txBody>
      </p:sp>
      <p:sp>
        <p:nvSpPr>
          <p:cNvPr id="9" name="Text 7"/>
          <p:cNvSpPr/>
          <p:nvPr/>
        </p:nvSpPr>
        <p:spPr>
          <a:xfrm>
            <a:off x="822960" y="2286000"/>
            <a:ext cx="8915400" cy="548640"/>
          </a:xfrm>
          <a:prstGeom prst="rect">
            <a:avLst/>
          </a:prstGeom>
          <a:noFill/>
          <a:ln/>
        </p:spPr>
        <p:txBody>
          <a:bodyPr wrap="square" lIns="0" tIns="0" rIns="0" bIns="0" rtlCol="0" anchor="t"/>
          <a:lstStyle/>
          <a:p>
            <a:pPr marL="0" indent="0" algn="l">
              <a:lnSpc>
                <a:spcPct val="125000"/>
              </a:lnSpc>
              <a:buNone/>
            </a:pPr>
            <a:r>
              <a:rPr lang="en-US" sz="1200" i="1" dirty="0">
                <a:solidFill>
                  <a:srgbClr val="FFFFFF"/>
                </a:solidFill>
                <a:latin typeface="Gotham Light" pitchFamily="34" charset="0"/>
                <a:ea typeface="Gotham Light" pitchFamily="34" charset="-122"/>
                <a:cs typeface="Gotham Light" pitchFamily="34" charset="-120"/>
              </a:rPr>
              <a:t>Una universidad con OTRI activa y primeros licenciamientos. Construye sistemáticamente sus puentes con empresa y entidades públicas. La VT alimenta decisiones de protección y alianzas.</a:t>
            </a:r>
            <a:endParaRPr lang="en-US" sz="1200" dirty="0"/>
          </a:p>
        </p:txBody>
      </p:sp>
      <p:sp>
        <p:nvSpPr>
          <p:cNvPr id="10" name="Shape 8"/>
          <p:cNvSpPr/>
          <p:nvPr/>
        </p:nvSpPr>
        <p:spPr>
          <a:xfrm>
            <a:off x="5486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1" name="Shape 9"/>
          <p:cNvSpPr/>
          <p:nvPr/>
        </p:nvSpPr>
        <p:spPr>
          <a:xfrm>
            <a:off x="5486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12" name="Text 10"/>
          <p:cNvSpPr/>
          <p:nvPr/>
        </p:nvSpPr>
        <p:spPr>
          <a:xfrm>
            <a:off x="5486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FOCO</a:t>
            </a:r>
            <a:endParaRPr lang="en-US" sz="1100" dirty="0"/>
          </a:p>
        </p:txBody>
      </p:sp>
      <p:sp>
        <p:nvSpPr>
          <p:cNvPr id="13" name="Text 11"/>
          <p:cNvSpPr/>
          <p:nvPr/>
        </p:nvSpPr>
        <p:spPr>
          <a:xfrm>
            <a:off x="6858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Tres dimensiones simultáneas: tecnológica, comercial-competitiva y normativa · Vigilancia por proyecto y por línea estratégica</a:t>
            </a:r>
            <a:endParaRPr lang="en-US" sz="1000" dirty="0"/>
          </a:p>
        </p:txBody>
      </p:sp>
      <p:sp>
        <p:nvSpPr>
          <p:cNvPr id="14" name="Shape 12"/>
          <p:cNvSpPr/>
          <p:nvPr/>
        </p:nvSpPr>
        <p:spPr>
          <a:xfrm>
            <a:off x="29489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5" name="Shape 13"/>
          <p:cNvSpPr/>
          <p:nvPr/>
        </p:nvSpPr>
        <p:spPr>
          <a:xfrm>
            <a:off x="29489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16" name="Text 14"/>
          <p:cNvSpPr/>
          <p:nvPr/>
        </p:nvSpPr>
        <p:spPr>
          <a:xfrm>
            <a:off x="29489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MODELO</a:t>
            </a:r>
            <a:endParaRPr lang="en-US" sz="1100" dirty="0"/>
          </a:p>
        </p:txBody>
      </p:sp>
      <p:sp>
        <p:nvSpPr>
          <p:cNvPr id="17" name="Text 15"/>
          <p:cNvSpPr/>
          <p:nvPr/>
        </p:nvSpPr>
        <p:spPr>
          <a:xfrm>
            <a:off x="30861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Mixto con interno creciente · Coordinador interno + apoyo especializado en captura masiva</a:t>
            </a:r>
            <a:endParaRPr lang="en-US" sz="1000" dirty="0"/>
          </a:p>
        </p:txBody>
      </p:sp>
      <p:sp>
        <p:nvSpPr>
          <p:cNvPr id="18" name="Shape 16"/>
          <p:cNvSpPr/>
          <p:nvPr/>
        </p:nvSpPr>
        <p:spPr>
          <a:xfrm>
            <a:off x="53492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19" name="Shape 17"/>
          <p:cNvSpPr/>
          <p:nvPr/>
        </p:nvSpPr>
        <p:spPr>
          <a:xfrm>
            <a:off x="53492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20" name="Text 18"/>
          <p:cNvSpPr/>
          <p:nvPr/>
        </p:nvSpPr>
        <p:spPr>
          <a:xfrm>
            <a:off x="53492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ENTREGABLE</a:t>
            </a:r>
            <a:endParaRPr lang="en-US" sz="1100" dirty="0"/>
          </a:p>
        </p:txBody>
      </p:sp>
      <p:sp>
        <p:nvSpPr>
          <p:cNvPr id="21" name="Text 19"/>
          <p:cNvSpPr/>
          <p:nvPr/>
        </p:nvSpPr>
        <p:spPr>
          <a:xfrm>
            <a:off x="54864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Informes periódicos · Briefs ejecutivos · Insumos para alianzas con empresa y postulaciones a licitaciones</a:t>
            </a:r>
            <a:endParaRPr lang="en-US" sz="1000" dirty="0"/>
          </a:p>
        </p:txBody>
      </p:sp>
      <p:sp>
        <p:nvSpPr>
          <p:cNvPr id="22" name="Shape 20"/>
          <p:cNvSpPr/>
          <p:nvPr/>
        </p:nvSpPr>
        <p:spPr>
          <a:xfrm>
            <a:off x="7749540" y="3108960"/>
            <a:ext cx="2263140" cy="2349448"/>
          </a:xfrm>
          <a:prstGeom prst="rect">
            <a:avLst/>
          </a:prstGeom>
          <a:solidFill>
            <a:srgbClr val="FFFFFF"/>
          </a:solidFill>
          <a:ln w="12700">
            <a:solidFill>
              <a:srgbClr val="D8D4D0"/>
            </a:solidFill>
            <a:prstDash val="solid"/>
          </a:ln>
        </p:spPr>
        <p:txBody>
          <a:bodyPr/>
          <a:lstStyle/>
          <a:p>
            <a:endParaRPr lang="es-ES"/>
          </a:p>
        </p:txBody>
      </p:sp>
      <p:sp>
        <p:nvSpPr>
          <p:cNvPr id="23" name="Shape 21"/>
          <p:cNvSpPr/>
          <p:nvPr/>
        </p:nvSpPr>
        <p:spPr>
          <a:xfrm>
            <a:off x="77495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24" name="Text 22"/>
          <p:cNvSpPr/>
          <p:nvPr/>
        </p:nvSpPr>
        <p:spPr>
          <a:xfrm>
            <a:off x="77495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PALANCAS</a:t>
            </a:r>
            <a:endParaRPr lang="en-US" sz="1100" dirty="0"/>
          </a:p>
        </p:txBody>
      </p:sp>
      <p:sp>
        <p:nvSpPr>
          <p:cNvPr id="25" name="Text 23"/>
          <p:cNvSpPr/>
          <p:nvPr/>
        </p:nvSpPr>
        <p:spPr>
          <a:xfrm>
            <a:off x="78867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Plataforma integrada de fuentes · IA con protocolos de validación · Rol explícito de coordinación de VT con periodicidad</a:t>
            </a:r>
            <a:endParaRPr lang="en-US" sz="1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Caso de estudio · Nivel 2</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UNIVERSIDAD EAFIT · COLOMBIA · MEDELLÍN, ANTIOQUIA</a:t>
            </a:r>
            <a:endParaRPr lang="en-US" sz="1000" dirty="0"/>
          </a:p>
        </p:txBody>
      </p:sp>
      <p:sp>
        <p:nvSpPr>
          <p:cNvPr id="5" name="Shape 3"/>
          <p:cNvSpPr/>
          <p:nvPr/>
        </p:nvSpPr>
        <p:spPr>
          <a:xfrm>
            <a:off x="7818120" y="868680"/>
            <a:ext cx="2194560" cy="502920"/>
          </a:xfrm>
          <a:prstGeom prst="roundRect">
            <a:avLst>
              <a:gd name="adj" fmla="val 14545"/>
            </a:avLst>
          </a:prstGeom>
          <a:solidFill>
            <a:srgbClr val="DC1400"/>
          </a:solidFill>
          <a:ln w="12700">
            <a:solidFill>
              <a:srgbClr val="DC1400"/>
            </a:solidFill>
            <a:prstDash val="solid"/>
          </a:ln>
        </p:spPr>
        <p:txBody>
          <a:bodyPr/>
          <a:lstStyle/>
          <a:p>
            <a:endParaRPr lang="es-ES"/>
          </a:p>
        </p:txBody>
      </p:sp>
      <p:sp>
        <p:nvSpPr>
          <p:cNvPr id="6" name="Text 4"/>
          <p:cNvSpPr/>
          <p:nvPr/>
        </p:nvSpPr>
        <p:spPr>
          <a:xfrm>
            <a:off x="7818120" y="868680"/>
            <a:ext cx="2194560" cy="502920"/>
          </a:xfrm>
          <a:prstGeom prst="rect">
            <a:avLst/>
          </a:prstGeom>
          <a:noFill/>
          <a:ln/>
        </p:spPr>
        <p:txBody>
          <a:bodyPr wrap="square" lIns="0" tIns="0" rIns="0" bIns="0" rtlCol="0" anchor="ctr"/>
          <a:lstStyle/>
          <a:p>
            <a:pPr marL="0" indent="0" algn="ctr">
              <a:buNone/>
            </a:pPr>
            <a:r>
              <a:rPr lang="en-US" sz="1100" b="1" kern="0" spc="150" dirty="0">
                <a:solidFill>
                  <a:srgbClr val="FFFFFF"/>
                </a:solidFill>
                <a:latin typeface="Gotham Medium" pitchFamily="34" charset="0"/>
                <a:ea typeface="Gotham Medium" pitchFamily="34" charset="-122"/>
                <a:cs typeface="Gotham Medium" pitchFamily="34" charset="-120"/>
              </a:rPr>
              <a:t>CASO REAL · NIVEL 2</a:t>
            </a:r>
            <a:endParaRPr lang="en-US" sz="1100" dirty="0"/>
          </a:p>
        </p:txBody>
      </p:sp>
      <p:sp>
        <p:nvSpPr>
          <p:cNvPr id="7" name="Shape 5"/>
          <p:cNvSpPr/>
          <p:nvPr/>
        </p:nvSpPr>
        <p:spPr>
          <a:xfrm>
            <a:off x="740384" y="1883664"/>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740384" y="1883664"/>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SITUACIÓN INICIAL</a:t>
            </a:r>
            <a:endParaRPr lang="en-US" sz="1000" dirty="0"/>
          </a:p>
        </p:txBody>
      </p:sp>
      <p:sp>
        <p:nvSpPr>
          <p:cNvPr id="9" name="Shape 7"/>
          <p:cNvSpPr/>
          <p:nvPr/>
        </p:nvSpPr>
        <p:spPr>
          <a:xfrm>
            <a:off x="740384" y="2340864"/>
            <a:ext cx="3017520" cy="2194560"/>
          </a:xfrm>
          <a:prstGeom prst="rect">
            <a:avLst/>
          </a:prstGeom>
          <a:solidFill>
            <a:srgbClr val="FFFFFF"/>
          </a:solidFill>
          <a:ln w="12700">
            <a:solidFill>
              <a:srgbClr val="D8D4D0"/>
            </a:solidFill>
            <a:prstDash val="solid"/>
          </a:ln>
        </p:spPr>
        <p:txBody>
          <a:bodyPr/>
          <a:lstStyle/>
          <a:p>
            <a:endParaRPr lang="es-ES"/>
          </a:p>
        </p:txBody>
      </p:sp>
      <p:sp>
        <p:nvSpPr>
          <p:cNvPr id="10" name="Text 8"/>
          <p:cNvSpPr/>
          <p:nvPr/>
        </p:nvSpPr>
        <p:spPr>
          <a:xfrm>
            <a:off x="923264" y="2478024"/>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Universidad privada con investigación aplicada en Healthtech, industria/manufactura, software, biotecnología y medio ambiente. Vinculación con empresa por contactos puntuales. Resultados de investigación con potencial de transferencia que necesitaban un sistema para escalar al mercado.</a:t>
            </a:r>
            <a:endParaRPr lang="en-US" sz="1100" dirty="0"/>
          </a:p>
        </p:txBody>
      </p:sp>
      <p:sp>
        <p:nvSpPr>
          <p:cNvPr id="11" name="Text 9"/>
          <p:cNvSpPr/>
          <p:nvPr/>
        </p:nvSpPr>
        <p:spPr>
          <a:xfrm>
            <a:off x="3776192" y="1929384"/>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2" name="Shape 10"/>
          <p:cNvSpPr/>
          <p:nvPr/>
        </p:nvSpPr>
        <p:spPr>
          <a:xfrm>
            <a:off x="3940784" y="1883664"/>
            <a:ext cx="3017520" cy="411480"/>
          </a:xfrm>
          <a:prstGeom prst="roundRect">
            <a:avLst>
              <a:gd name="adj" fmla="val 11111"/>
            </a:avLst>
          </a:prstGeom>
          <a:solidFill>
            <a:srgbClr val="FF5A00"/>
          </a:solidFill>
          <a:ln w="12700">
            <a:solidFill>
              <a:srgbClr val="FF5A00"/>
            </a:solidFill>
            <a:prstDash val="solid"/>
          </a:ln>
        </p:spPr>
        <p:txBody>
          <a:bodyPr/>
          <a:lstStyle/>
          <a:p>
            <a:endParaRPr lang="es-ES"/>
          </a:p>
        </p:txBody>
      </p:sp>
      <p:sp>
        <p:nvSpPr>
          <p:cNvPr id="13" name="Text 11"/>
          <p:cNvSpPr/>
          <p:nvPr/>
        </p:nvSpPr>
        <p:spPr>
          <a:xfrm>
            <a:off x="3940784" y="1883664"/>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LO QUE CONSTRUYERON</a:t>
            </a:r>
            <a:endParaRPr lang="en-US" sz="1000" dirty="0"/>
          </a:p>
        </p:txBody>
      </p:sp>
      <p:sp>
        <p:nvSpPr>
          <p:cNvPr id="14" name="Shape 12"/>
          <p:cNvSpPr/>
          <p:nvPr/>
        </p:nvSpPr>
        <p:spPr>
          <a:xfrm>
            <a:off x="3940784" y="2340864"/>
            <a:ext cx="3017520" cy="2194560"/>
          </a:xfrm>
          <a:prstGeom prst="rect">
            <a:avLst/>
          </a:prstGeom>
          <a:solidFill>
            <a:srgbClr val="FFFFFF"/>
          </a:solidFill>
          <a:ln w="12700">
            <a:solidFill>
              <a:srgbClr val="D8D4D0"/>
            </a:solidFill>
            <a:prstDash val="solid"/>
          </a:ln>
        </p:spPr>
        <p:txBody>
          <a:bodyPr/>
          <a:lstStyle/>
          <a:p>
            <a:endParaRPr lang="es-ES"/>
          </a:p>
        </p:txBody>
      </p:sp>
      <p:sp>
        <p:nvSpPr>
          <p:cNvPr id="15" name="Text 13"/>
          <p:cNvSpPr/>
          <p:nvPr/>
        </p:nvSpPr>
        <p:spPr>
          <a:xfrm>
            <a:off x="4123664" y="2478024"/>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Sistema institucional de Transferencia de Tecnología y Conocimiento articulado con la Vicerrectoría de Investigación. Portafolio público en plataforma propia (</a:t>
            </a:r>
            <a:r>
              <a:rPr lang="en-US" sz="1100" dirty="0" err="1">
                <a:solidFill>
                  <a:srgbClr val="161630"/>
                </a:solidFill>
                <a:latin typeface="Gotham Book" pitchFamily="34" charset="0"/>
                <a:ea typeface="Gotham Book" pitchFamily="34" charset="-122"/>
                <a:cs typeface="Gotham Book" pitchFamily="34" charset="-120"/>
                <a:hlinkClick r:id="rId4"/>
              </a:rPr>
              <a:t>tecnologias</a:t>
            </a:r>
            <a:r>
              <a:rPr lang="en-US" sz="1100" dirty="0">
                <a:solidFill>
                  <a:srgbClr val="161630"/>
                </a:solidFill>
                <a:latin typeface="Gotham Book" pitchFamily="34" charset="0"/>
                <a:ea typeface="Gotham Book" pitchFamily="34" charset="-122"/>
                <a:cs typeface="Gotham Book" pitchFamily="34" charset="-120"/>
                <a:hlinkClick r:id="rId4"/>
              </a:rPr>
              <a:t> </a:t>
            </a:r>
            <a:r>
              <a:rPr lang="en-US" sz="1100" dirty="0" err="1">
                <a:solidFill>
                  <a:srgbClr val="161630"/>
                </a:solidFill>
                <a:latin typeface="Gotham Book" pitchFamily="34" charset="0"/>
                <a:ea typeface="Gotham Book" pitchFamily="34" charset="-122"/>
                <a:cs typeface="Gotham Book" pitchFamily="34" charset="-120"/>
                <a:hlinkClick r:id="rId4"/>
              </a:rPr>
              <a:t>eafit</a:t>
            </a:r>
            <a:r>
              <a:rPr lang="en-US" sz="1100" dirty="0">
                <a:solidFill>
                  <a:srgbClr val="161630"/>
                </a:solidFill>
                <a:latin typeface="Gotham Book" pitchFamily="34" charset="0"/>
                <a:ea typeface="Gotham Book" pitchFamily="34" charset="-122"/>
                <a:cs typeface="Gotham Book" pitchFamily="34" charset="-120"/>
              </a:rPr>
              <a:t>). Procesos formalizados de identificación, valorización, protección y conexión con mercado.</a:t>
            </a:r>
            <a:endParaRPr lang="en-US" sz="1100" dirty="0"/>
          </a:p>
        </p:txBody>
      </p:sp>
      <p:sp>
        <p:nvSpPr>
          <p:cNvPr id="16" name="Text 14"/>
          <p:cNvSpPr/>
          <p:nvPr/>
        </p:nvSpPr>
        <p:spPr>
          <a:xfrm>
            <a:off x="6976592" y="1929384"/>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7" name="Shape 15"/>
          <p:cNvSpPr/>
          <p:nvPr/>
        </p:nvSpPr>
        <p:spPr>
          <a:xfrm>
            <a:off x="7141184" y="1883664"/>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18" name="Text 16"/>
          <p:cNvSpPr/>
          <p:nvPr/>
        </p:nvSpPr>
        <p:spPr>
          <a:xfrm>
            <a:off x="7141184" y="1883664"/>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RESULTADO</a:t>
            </a:r>
            <a:endParaRPr lang="en-US" sz="1000" dirty="0"/>
          </a:p>
        </p:txBody>
      </p:sp>
      <p:sp>
        <p:nvSpPr>
          <p:cNvPr id="19" name="Shape 17"/>
          <p:cNvSpPr/>
          <p:nvPr/>
        </p:nvSpPr>
        <p:spPr>
          <a:xfrm>
            <a:off x="7141184" y="2340864"/>
            <a:ext cx="3017520" cy="2194560"/>
          </a:xfrm>
          <a:prstGeom prst="rect">
            <a:avLst/>
          </a:prstGeom>
          <a:solidFill>
            <a:srgbClr val="FFFFFF"/>
          </a:solidFill>
          <a:ln w="12700">
            <a:solidFill>
              <a:srgbClr val="D8D4D0"/>
            </a:solidFill>
            <a:prstDash val="solid"/>
          </a:ln>
        </p:spPr>
        <p:txBody>
          <a:bodyPr/>
          <a:lstStyle/>
          <a:p>
            <a:endParaRPr lang="es-ES"/>
          </a:p>
        </p:txBody>
      </p:sp>
      <p:sp>
        <p:nvSpPr>
          <p:cNvPr id="20" name="Text 18"/>
          <p:cNvSpPr/>
          <p:nvPr/>
        </p:nvSpPr>
        <p:spPr>
          <a:xfrm>
            <a:off x="7221194" y="2441448"/>
            <a:ext cx="285750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Spin-offs documentadas: Tecnologías Digitales Interactivas (primera de Antioquia), Innmetec (implantes cráneo-maxilofaciales con Univ. CES), Forma Foods, Utópica · licenciamientos con Lola Te Mueve, Innmetec, Planify · alianza con Promigas (biomasa para el campo) · tecnología Pick to Light en sector productivo.</a:t>
            </a:r>
            <a:endParaRPr lang="en-US" sz="1100" dirty="0"/>
          </a:p>
        </p:txBody>
      </p:sp>
      <p:sp>
        <p:nvSpPr>
          <p:cNvPr id="21" name="Shape 19"/>
          <p:cNvSpPr/>
          <p:nvPr/>
        </p:nvSpPr>
        <p:spPr>
          <a:xfrm>
            <a:off x="717524" y="4764024"/>
            <a:ext cx="9464040" cy="868680"/>
          </a:xfrm>
          <a:prstGeom prst="rect">
            <a:avLst/>
          </a:prstGeom>
          <a:solidFill>
            <a:srgbClr val="161630"/>
          </a:solidFill>
          <a:ln w="12700">
            <a:solidFill>
              <a:srgbClr val="161630"/>
            </a:solidFill>
            <a:prstDash val="solid"/>
          </a:ln>
        </p:spPr>
        <p:txBody>
          <a:bodyPr/>
          <a:lstStyle/>
          <a:p>
            <a:endParaRPr lang="es-ES"/>
          </a:p>
        </p:txBody>
      </p:sp>
      <p:sp>
        <p:nvSpPr>
          <p:cNvPr id="22" name="Text 20"/>
          <p:cNvSpPr/>
          <p:nvPr/>
        </p:nvSpPr>
        <p:spPr>
          <a:xfrm>
            <a:off x="991844" y="4764024"/>
            <a:ext cx="8915400" cy="868680"/>
          </a:xfrm>
          <a:prstGeom prst="rect">
            <a:avLst/>
          </a:prstGeom>
          <a:noFill/>
          <a:ln/>
        </p:spPr>
        <p:txBody>
          <a:bodyPr wrap="square" lIns="0" tIns="0" rIns="0" bIns="0" rtlCol="0" anchor="ctr"/>
          <a:lstStyle/>
          <a:p>
            <a:pPr marL="0" indent="0" algn="l">
              <a:buNone/>
            </a:pPr>
            <a:r>
              <a:rPr lang="en-US" sz="1000" b="1" kern="0" spc="200" dirty="0">
                <a:solidFill>
                  <a:srgbClr val="FF5A00"/>
                </a:solidFill>
                <a:latin typeface="Gotham Book" pitchFamily="34" charset="0"/>
                <a:ea typeface="Gotham Book" pitchFamily="34" charset="-122"/>
                <a:cs typeface="Gotham Book" pitchFamily="34" charset="-120"/>
              </a:rPr>
              <a:t>LECCIÓN  ·  </a:t>
            </a:r>
            <a:r>
              <a:rPr lang="en-US" sz="1300" dirty="0">
                <a:solidFill>
                  <a:srgbClr val="FFFFFF"/>
                </a:solidFill>
                <a:latin typeface="Gotham Book" pitchFamily="34" charset="0"/>
                <a:ea typeface="Gotham Book" pitchFamily="34" charset="-122"/>
                <a:cs typeface="Gotham Book" pitchFamily="34" charset="-120"/>
              </a:rPr>
              <a:t>Cuando la VT tiene clientes internos definidos, deja de ser búsqueda para volverse motor de transferencia. La triple hélice se construye con procesos, no con voluntad.</a:t>
            </a:r>
            <a:endParaRPr lang="en-US" sz="1000" dirty="0"/>
          </a:p>
        </p:txBody>
      </p:sp>
      <p:sp>
        <p:nvSpPr>
          <p:cNvPr id="23" name="Text 21"/>
          <p:cNvSpPr/>
          <p:nvPr/>
        </p:nvSpPr>
        <p:spPr>
          <a:xfrm>
            <a:off x="694664" y="5989320"/>
            <a:ext cx="9464040" cy="228600"/>
          </a:xfrm>
          <a:prstGeom prst="rect">
            <a:avLst/>
          </a:prstGeom>
          <a:noFill/>
          <a:ln/>
        </p:spPr>
        <p:txBody>
          <a:bodyPr wrap="square" lIns="0" tIns="0" rIns="0" bIns="0" rtlCol="0" anchor="ctr"/>
          <a:lstStyle/>
          <a:p>
            <a:pPr marL="0" indent="0" algn="ctr">
              <a:buNone/>
            </a:pPr>
            <a:r>
              <a:rPr lang="en-US" sz="1000" i="1" dirty="0">
                <a:latin typeface="Gotham Light" pitchFamily="34" charset="0"/>
                <a:ea typeface="Gotham Light" pitchFamily="34" charset="-122"/>
                <a:cs typeface="Gotham Light" pitchFamily="34" charset="-120"/>
              </a:rPr>
              <a:t>Caso construido a partir de información pública verificable · sitios institucionales y prensa especializada</a:t>
            </a:r>
            <a:endParaRPr lang="en-US" sz="1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4846320" y="2011680"/>
            <a:ext cx="2286000" cy="1463040"/>
          </a:xfrm>
          <a:prstGeom prst="rect">
            <a:avLst/>
          </a:prstGeom>
          <a:noFill/>
          <a:ln/>
        </p:spPr>
        <p:txBody>
          <a:bodyPr wrap="square" lIns="0" tIns="0" rIns="0" bIns="0" rtlCol="0" anchor="t"/>
          <a:lstStyle/>
          <a:p>
            <a:pPr marL="0" indent="0" algn="l">
              <a:buNone/>
            </a:pPr>
            <a:r>
              <a:rPr lang="en-US" sz="9600" b="1" kern="0" spc="-200" dirty="0">
                <a:solidFill>
                  <a:srgbClr val="FFFFFF"/>
                </a:solidFill>
                <a:latin typeface="Gotham Black" pitchFamily="34" charset="0"/>
                <a:ea typeface="Gotham Black" pitchFamily="34" charset="-122"/>
                <a:cs typeface="Gotham Black" pitchFamily="34" charset="-120"/>
              </a:rPr>
              <a:t>01</a:t>
            </a:r>
            <a:endParaRPr lang="en-US" sz="9600" dirty="0"/>
          </a:p>
        </p:txBody>
      </p:sp>
      <p:sp>
        <p:nvSpPr>
          <p:cNvPr id="3" name="Text 1"/>
          <p:cNvSpPr/>
          <p:nvPr/>
        </p:nvSpPr>
        <p:spPr>
          <a:xfrm>
            <a:off x="4846320" y="3520440"/>
            <a:ext cx="6583680" cy="1188720"/>
          </a:xfrm>
          <a:prstGeom prst="rect">
            <a:avLst/>
          </a:prstGeom>
          <a:noFill/>
          <a:ln/>
        </p:spPr>
        <p:txBody>
          <a:bodyPr wrap="square" lIns="0" tIns="0" rIns="0" bIns="0" rtlCol="0" anchor="t"/>
          <a:lstStyle/>
          <a:p>
            <a:pPr marL="0" indent="0" algn="l">
              <a:lnSpc>
                <a:spcPct val="105000"/>
              </a:lnSpc>
              <a:buNone/>
            </a:pPr>
            <a:r>
              <a:rPr lang="en-US" sz="2800" b="1" kern="0" spc="100" dirty="0">
                <a:solidFill>
                  <a:srgbClr val="FFFFFF"/>
                </a:solidFill>
                <a:latin typeface="Gotham Black" pitchFamily="34" charset="0"/>
                <a:ea typeface="Gotham Black" pitchFamily="34" charset="-122"/>
                <a:cs typeface="Gotham Black" pitchFamily="34" charset="-120"/>
              </a:rPr>
              <a:t>EL PRESENTE:</a:t>
            </a:r>
            <a:endParaRPr lang="en-US" sz="2800" dirty="0"/>
          </a:p>
          <a:p>
            <a:pPr marL="0" indent="0" algn="l">
              <a:lnSpc>
                <a:spcPct val="105000"/>
              </a:lnSpc>
              <a:buNone/>
            </a:pPr>
            <a:r>
              <a:rPr lang="en-US" sz="2800" b="1" kern="0" spc="100" dirty="0">
                <a:solidFill>
                  <a:srgbClr val="FFFFFF"/>
                </a:solidFill>
                <a:latin typeface="Gotham Black" pitchFamily="34" charset="0"/>
                <a:ea typeface="Gotham Black" pitchFamily="34" charset="-122"/>
                <a:cs typeface="Gotham Black" pitchFamily="34" charset="-120"/>
              </a:rPr>
              <a:t>TENSIÓN Y DISTINCIÓN</a:t>
            </a:r>
            <a:endParaRPr lang="en-US" sz="2800" dirty="0"/>
          </a:p>
        </p:txBody>
      </p:sp>
      <p:sp>
        <p:nvSpPr>
          <p:cNvPr id="4" name="Text 2"/>
          <p:cNvSpPr/>
          <p:nvPr/>
        </p:nvSpPr>
        <p:spPr>
          <a:xfrm>
            <a:off x="4846320" y="4800600"/>
            <a:ext cx="6583680" cy="548640"/>
          </a:xfrm>
          <a:prstGeom prst="rect">
            <a:avLst/>
          </a:prstGeom>
          <a:noFill/>
          <a:ln/>
        </p:spPr>
        <p:txBody>
          <a:bodyPr wrap="square" lIns="0" tIns="0" rIns="0" bIns="0" rtlCol="0" anchor="t"/>
          <a:lstStyle/>
          <a:p>
            <a:pPr marL="0" indent="0" algn="l">
              <a:buNone/>
            </a:pPr>
            <a:r>
              <a:rPr lang="en-US" sz="1200" i="1" dirty="0">
                <a:solidFill>
                  <a:srgbClr val="FFFFFF"/>
                </a:solidFill>
                <a:latin typeface="Gotham Light" pitchFamily="34" charset="0"/>
                <a:ea typeface="Gotham Light" pitchFamily="34" charset="-122"/>
                <a:cs typeface="Gotham Light" pitchFamily="34" charset="-120"/>
              </a:rPr>
              <a:t>"¿Cuántas decisiones de investigación se toman hoy en su universidad sin mirar el entorno?"</a:t>
            </a:r>
            <a:endParaRPr lang="en-US" sz="1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Ejemplo · Nivel 3: Ecosistema integrado</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CÓMO SE VE ESTO EN UNA UNIVERSIDAD REAL</a:t>
            </a:r>
            <a:endParaRPr lang="en-US" sz="1000" dirty="0"/>
          </a:p>
        </p:txBody>
      </p:sp>
      <p:sp>
        <p:nvSpPr>
          <p:cNvPr id="5" name="Shape 3"/>
          <p:cNvSpPr/>
          <p:nvPr/>
        </p:nvSpPr>
        <p:spPr>
          <a:xfrm>
            <a:off x="8503920" y="868680"/>
            <a:ext cx="1508760" cy="502920"/>
          </a:xfrm>
          <a:prstGeom prst="roundRect">
            <a:avLst>
              <a:gd name="adj" fmla="val 14545"/>
            </a:avLst>
          </a:prstGeom>
          <a:solidFill>
            <a:srgbClr val="FF5A00"/>
          </a:solidFill>
          <a:ln w="12700">
            <a:solidFill>
              <a:srgbClr val="FF5A00"/>
            </a:solidFill>
            <a:prstDash val="solid"/>
          </a:ln>
        </p:spPr>
        <p:txBody>
          <a:bodyPr/>
          <a:lstStyle/>
          <a:p>
            <a:endParaRPr lang="es-ES"/>
          </a:p>
        </p:txBody>
      </p:sp>
      <p:sp>
        <p:nvSpPr>
          <p:cNvPr id="6" name="Text 4"/>
          <p:cNvSpPr/>
          <p:nvPr/>
        </p:nvSpPr>
        <p:spPr>
          <a:xfrm>
            <a:off x="8503920" y="868680"/>
            <a:ext cx="1508760" cy="502920"/>
          </a:xfrm>
          <a:prstGeom prst="rect">
            <a:avLst/>
          </a:prstGeom>
          <a:noFill/>
          <a:ln/>
        </p:spPr>
        <p:txBody>
          <a:bodyPr wrap="square" lIns="0" tIns="0" rIns="0" bIns="0" rtlCol="0" anchor="ctr"/>
          <a:lstStyle/>
          <a:p>
            <a:pPr marL="0" indent="0" algn="ctr">
              <a:buNone/>
            </a:pPr>
            <a:r>
              <a:rPr lang="en-US" sz="1200" b="1" kern="0" spc="150" dirty="0">
                <a:solidFill>
                  <a:srgbClr val="FFFFFF"/>
                </a:solidFill>
                <a:latin typeface="Gotham Medium" pitchFamily="34" charset="0"/>
                <a:ea typeface="Gotham Medium" pitchFamily="34" charset="-122"/>
                <a:cs typeface="Gotham Medium" pitchFamily="34" charset="-120"/>
              </a:rPr>
              <a:t>NIVEL 3</a:t>
            </a:r>
            <a:endParaRPr lang="en-US" sz="1200" dirty="0"/>
          </a:p>
        </p:txBody>
      </p:sp>
      <p:sp>
        <p:nvSpPr>
          <p:cNvPr id="7" name="Shape 5"/>
          <p:cNvSpPr/>
          <p:nvPr/>
        </p:nvSpPr>
        <p:spPr>
          <a:xfrm>
            <a:off x="548640" y="1920240"/>
            <a:ext cx="9464040" cy="960120"/>
          </a:xfrm>
          <a:prstGeom prst="rect">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822960" y="2011680"/>
            <a:ext cx="1828800" cy="274320"/>
          </a:xfrm>
          <a:prstGeom prst="rect">
            <a:avLst/>
          </a:prstGeom>
          <a:noFill/>
          <a:ln/>
        </p:spPr>
        <p:txBody>
          <a:bodyPr wrap="square" lIns="0" tIns="0" rIns="0" bIns="0" rtlCol="0" anchor="t"/>
          <a:lstStyle/>
          <a:p>
            <a:pPr marL="0" indent="0" algn="l">
              <a:buNone/>
            </a:pPr>
            <a:r>
              <a:rPr lang="en-US" sz="1000" b="1" kern="0" spc="200" dirty="0">
                <a:solidFill>
                  <a:srgbClr val="FF5A00"/>
                </a:solidFill>
                <a:latin typeface="Gotham Medium" pitchFamily="34" charset="0"/>
                <a:ea typeface="Gotham Medium" pitchFamily="34" charset="-122"/>
                <a:cs typeface="Gotham Medium" pitchFamily="34" charset="-120"/>
              </a:rPr>
              <a:t>SITUACIÓN</a:t>
            </a:r>
            <a:endParaRPr lang="en-US" sz="1000" dirty="0"/>
          </a:p>
        </p:txBody>
      </p:sp>
      <p:sp>
        <p:nvSpPr>
          <p:cNvPr id="9" name="Text 7"/>
          <p:cNvSpPr/>
          <p:nvPr/>
        </p:nvSpPr>
        <p:spPr>
          <a:xfrm>
            <a:off x="822960" y="2286000"/>
            <a:ext cx="8915400" cy="548640"/>
          </a:xfrm>
          <a:prstGeom prst="rect">
            <a:avLst/>
          </a:prstGeom>
          <a:noFill/>
          <a:ln/>
        </p:spPr>
        <p:txBody>
          <a:bodyPr wrap="square" lIns="0" tIns="0" rIns="0" bIns="0" rtlCol="0" anchor="t"/>
          <a:lstStyle/>
          <a:p>
            <a:pPr marL="0" indent="0" algn="l">
              <a:lnSpc>
                <a:spcPct val="125000"/>
              </a:lnSpc>
              <a:buNone/>
            </a:pPr>
            <a:r>
              <a:rPr lang="en-US" sz="1200" i="1" dirty="0">
                <a:solidFill>
                  <a:srgbClr val="FFFFFF"/>
                </a:solidFill>
                <a:latin typeface="Gotham Light" pitchFamily="34" charset="0"/>
                <a:ea typeface="Gotham Light" pitchFamily="34" charset="-122"/>
                <a:cs typeface="Gotham Light" pitchFamily="34" charset="-120"/>
              </a:rPr>
              <a:t>Una universidad referente regional. Opera como nodo maduro de triple hélice. La industria la busca, el Estado la convoca para política sectorial. La VT es su forma de mirar el mundo.</a:t>
            </a:r>
            <a:endParaRPr lang="en-US" sz="1200" dirty="0"/>
          </a:p>
        </p:txBody>
      </p:sp>
      <p:sp>
        <p:nvSpPr>
          <p:cNvPr id="10" name="Shape 8"/>
          <p:cNvSpPr/>
          <p:nvPr/>
        </p:nvSpPr>
        <p:spPr>
          <a:xfrm>
            <a:off x="548640" y="3108960"/>
            <a:ext cx="2263140" cy="2386771"/>
          </a:xfrm>
          <a:prstGeom prst="rect">
            <a:avLst/>
          </a:prstGeom>
          <a:solidFill>
            <a:srgbClr val="FFFFFF"/>
          </a:solidFill>
          <a:ln w="12700">
            <a:solidFill>
              <a:srgbClr val="D8D4D0"/>
            </a:solidFill>
            <a:prstDash val="solid"/>
          </a:ln>
        </p:spPr>
        <p:txBody>
          <a:bodyPr/>
          <a:lstStyle/>
          <a:p>
            <a:endParaRPr lang="es-ES"/>
          </a:p>
        </p:txBody>
      </p:sp>
      <p:sp>
        <p:nvSpPr>
          <p:cNvPr id="11" name="Shape 9"/>
          <p:cNvSpPr/>
          <p:nvPr/>
        </p:nvSpPr>
        <p:spPr>
          <a:xfrm>
            <a:off x="5486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12" name="Text 10"/>
          <p:cNvSpPr/>
          <p:nvPr/>
        </p:nvSpPr>
        <p:spPr>
          <a:xfrm>
            <a:off x="5486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FOCO</a:t>
            </a:r>
            <a:endParaRPr lang="en-US" sz="1100" dirty="0"/>
          </a:p>
        </p:txBody>
      </p:sp>
      <p:sp>
        <p:nvSpPr>
          <p:cNvPr id="13" name="Text 11"/>
          <p:cNvSpPr/>
          <p:nvPr/>
        </p:nvSpPr>
        <p:spPr>
          <a:xfrm>
            <a:off x="6858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Inteligencia continua sobre todo el portafolio · Estudios de tendencias por línea de investigación · Anticipación de oportunidades y amenazas</a:t>
            </a:r>
            <a:endParaRPr lang="en-US" sz="1000" dirty="0"/>
          </a:p>
        </p:txBody>
      </p:sp>
      <p:sp>
        <p:nvSpPr>
          <p:cNvPr id="14" name="Shape 12"/>
          <p:cNvSpPr/>
          <p:nvPr/>
        </p:nvSpPr>
        <p:spPr>
          <a:xfrm>
            <a:off x="2948940" y="3108960"/>
            <a:ext cx="2263140" cy="2386771"/>
          </a:xfrm>
          <a:prstGeom prst="rect">
            <a:avLst/>
          </a:prstGeom>
          <a:solidFill>
            <a:srgbClr val="FFFFFF"/>
          </a:solidFill>
          <a:ln w="12700">
            <a:solidFill>
              <a:srgbClr val="D8D4D0"/>
            </a:solidFill>
            <a:prstDash val="solid"/>
          </a:ln>
        </p:spPr>
        <p:txBody>
          <a:bodyPr/>
          <a:lstStyle/>
          <a:p>
            <a:endParaRPr lang="es-ES"/>
          </a:p>
        </p:txBody>
      </p:sp>
      <p:sp>
        <p:nvSpPr>
          <p:cNvPr id="15" name="Shape 13"/>
          <p:cNvSpPr/>
          <p:nvPr/>
        </p:nvSpPr>
        <p:spPr>
          <a:xfrm>
            <a:off x="29489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16" name="Text 14"/>
          <p:cNvSpPr/>
          <p:nvPr/>
        </p:nvSpPr>
        <p:spPr>
          <a:xfrm>
            <a:off x="29489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MODELO</a:t>
            </a:r>
            <a:endParaRPr lang="en-US" sz="1100" dirty="0"/>
          </a:p>
        </p:txBody>
      </p:sp>
      <p:sp>
        <p:nvSpPr>
          <p:cNvPr id="17" name="Text 15"/>
          <p:cNvSpPr/>
          <p:nvPr/>
        </p:nvSpPr>
        <p:spPr>
          <a:xfrm>
            <a:off x="30861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Función transversal con perfiles especializados + ecosistema de aliados externos · Modelos según escala</a:t>
            </a:r>
            <a:endParaRPr lang="en-US" sz="1000" dirty="0"/>
          </a:p>
        </p:txBody>
      </p:sp>
      <p:sp>
        <p:nvSpPr>
          <p:cNvPr id="18" name="Shape 16"/>
          <p:cNvSpPr/>
          <p:nvPr/>
        </p:nvSpPr>
        <p:spPr>
          <a:xfrm>
            <a:off x="5349240" y="3108960"/>
            <a:ext cx="2263140" cy="2386771"/>
          </a:xfrm>
          <a:prstGeom prst="rect">
            <a:avLst/>
          </a:prstGeom>
          <a:solidFill>
            <a:srgbClr val="FFFFFF"/>
          </a:solidFill>
          <a:ln w="12700">
            <a:solidFill>
              <a:srgbClr val="D8D4D0"/>
            </a:solidFill>
            <a:prstDash val="solid"/>
          </a:ln>
        </p:spPr>
        <p:txBody>
          <a:bodyPr/>
          <a:lstStyle/>
          <a:p>
            <a:endParaRPr lang="es-ES"/>
          </a:p>
        </p:txBody>
      </p:sp>
      <p:sp>
        <p:nvSpPr>
          <p:cNvPr id="19" name="Shape 17"/>
          <p:cNvSpPr/>
          <p:nvPr/>
        </p:nvSpPr>
        <p:spPr>
          <a:xfrm>
            <a:off x="5349240" y="3108960"/>
            <a:ext cx="2263140" cy="411480"/>
          </a:xfrm>
          <a:prstGeom prst="rect">
            <a:avLst/>
          </a:prstGeom>
          <a:solidFill>
            <a:srgbClr val="161630"/>
          </a:solidFill>
          <a:ln w="12700">
            <a:solidFill>
              <a:srgbClr val="161630"/>
            </a:solidFill>
            <a:prstDash val="solid"/>
          </a:ln>
        </p:spPr>
        <p:txBody>
          <a:bodyPr/>
          <a:lstStyle/>
          <a:p>
            <a:endParaRPr lang="es-ES"/>
          </a:p>
        </p:txBody>
      </p:sp>
      <p:sp>
        <p:nvSpPr>
          <p:cNvPr id="20" name="Text 18"/>
          <p:cNvSpPr/>
          <p:nvPr/>
        </p:nvSpPr>
        <p:spPr>
          <a:xfrm>
            <a:off x="53492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ENTREGABLE</a:t>
            </a:r>
            <a:endParaRPr lang="en-US" sz="1100" dirty="0"/>
          </a:p>
        </p:txBody>
      </p:sp>
      <p:sp>
        <p:nvSpPr>
          <p:cNvPr id="21" name="Text 19"/>
          <p:cNvSpPr/>
          <p:nvPr/>
        </p:nvSpPr>
        <p:spPr>
          <a:xfrm>
            <a:off x="54864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Inputs para comité directivo · Spin-offs · Programas de transferencia · Política pública sectorial · Posicionamiento ante ecosistema</a:t>
            </a:r>
            <a:endParaRPr lang="en-US" sz="1000" dirty="0"/>
          </a:p>
        </p:txBody>
      </p:sp>
      <p:sp>
        <p:nvSpPr>
          <p:cNvPr id="22" name="Shape 20"/>
          <p:cNvSpPr/>
          <p:nvPr/>
        </p:nvSpPr>
        <p:spPr>
          <a:xfrm>
            <a:off x="7749540" y="3108960"/>
            <a:ext cx="2263140" cy="2386771"/>
          </a:xfrm>
          <a:prstGeom prst="rect">
            <a:avLst/>
          </a:prstGeom>
          <a:solidFill>
            <a:srgbClr val="FFFFFF"/>
          </a:solidFill>
          <a:ln w="12700">
            <a:solidFill>
              <a:srgbClr val="D8D4D0"/>
            </a:solidFill>
            <a:prstDash val="solid"/>
          </a:ln>
        </p:spPr>
        <p:txBody>
          <a:bodyPr/>
          <a:lstStyle/>
          <a:p>
            <a:endParaRPr lang="es-ES"/>
          </a:p>
        </p:txBody>
      </p:sp>
      <p:sp>
        <p:nvSpPr>
          <p:cNvPr id="23" name="Shape 21"/>
          <p:cNvSpPr/>
          <p:nvPr/>
        </p:nvSpPr>
        <p:spPr>
          <a:xfrm>
            <a:off x="7749540" y="3108960"/>
            <a:ext cx="2263140" cy="411480"/>
          </a:xfrm>
          <a:prstGeom prst="rect">
            <a:avLst/>
          </a:prstGeom>
          <a:solidFill>
            <a:srgbClr val="FF5A00"/>
          </a:solidFill>
          <a:ln w="12700">
            <a:solidFill>
              <a:srgbClr val="FF5A00"/>
            </a:solidFill>
            <a:prstDash val="solid"/>
          </a:ln>
        </p:spPr>
        <p:txBody>
          <a:bodyPr/>
          <a:lstStyle/>
          <a:p>
            <a:endParaRPr lang="es-ES"/>
          </a:p>
        </p:txBody>
      </p:sp>
      <p:sp>
        <p:nvSpPr>
          <p:cNvPr id="24" name="Text 22"/>
          <p:cNvSpPr/>
          <p:nvPr/>
        </p:nvSpPr>
        <p:spPr>
          <a:xfrm>
            <a:off x="7749540" y="3108960"/>
            <a:ext cx="2263140" cy="411480"/>
          </a:xfrm>
          <a:prstGeom prst="rect">
            <a:avLst/>
          </a:prstGeom>
          <a:noFill/>
          <a:ln/>
        </p:spPr>
        <p:txBody>
          <a:bodyPr wrap="square" lIns="0" tIns="0" rIns="0" bIns="0" rtlCol="0" anchor="ctr"/>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PALANCAS</a:t>
            </a:r>
            <a:endParaRPr lang="en-US" sz="1100" dirty="0"/>
          </a:p>
        </p:txBody>
      </p:sp>
      <p:sp>
        <p:nvSpPr>
          <p:cNvPr id="25" name="Text 23"/>
          <p:cNvSpPr/>
          <p:nvPr/>
        </p:nvSpPr>
        <p:spPr>
          <a:xfrm>
            <a:off x="7886700" y="3657600"/>
            <a:ext cx="1988820" cy="2103120"/>
          </a:xfrm>
          <a:prstGeom prst="rect">
            <a:avLst/>
          </a:prstGeom>
          <a:noFill/>
          <a:ln/>
        </p:spPr>
        <p:txBody>
          <a:bodyPr wrap="square" lIns="0" tIns="0" rIns="0" bIns="0" rtlCol="0" anchor="t"/>
          <a:lstStyle/>
          <a:p>
            <a:pPr marL="0" indent="0" algn="l">
              <a:lnSpc>
                <a:spcPct val="130000"/>
              </a:lnSpc>
              <a:buNone/>
            </a:pPr>
            <a:r>
              <a:rPr lang="en-US" sz="1000" dirty="0">
                <a:solidFill>
                  <a:srgbClr val="161630"/>
                </a:solidFill>
                <a:latin typeface="Gotham Book" pitchFamily="34" charset="0"/>
                <a:ea typeface="Gotham Book" pitchFamily="34" charset="-122"/>
                <a:cs typeface="Gotham Book" pitchFamily="34" charset="-120"/>
              </a:rPr>
              <a:t>IA embebida con gobernanza ética · Plataforma propia · Métricas de impacto de la VT en decisiones · Capacidad de respuesta a licitaciones complejas</a:t>
            </a:r>
            <a:endParaRPr lang="en-US" sz="1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Caso de estudio · Nivel 3</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TECNOLÓGICO DE MONTERREY · MÉXICO · 26 CAMPUS EN 20 ESTADOS</a:t>
            </a:r>
            <a:endParaRPr lang="en-US" sz="1000" dirty="0"/>
          </a:p>
        </p:txBody>
      </p:sp>
      <p:sp>
        <p:nvSpPr>
          <p:cNvPr id="5" name="Shape 3"/>
          <p:cNvSpPr/>
          <p:nvPr/>
        </p:nvSpPr>
        <p:spPr>
          <a:xfrm>
            <a:off x="7818120" y="868680"/>
            <a:ext cx="2194560" cy="502920"/>
          </a:xfrm>
          <a:prstGeom prst="roundRect">
            <a:avLst>
              <a:gd name="adj" fmla="val 14545"/>
            </a:avLst>
          </a:prstGeom>
          <a:solidFill>
            <a:srgbClr val="DC1400"/>
          </a:solidFill>
          <a:ln w="12700">
            <a:solidFill>
              <a:srgbClr val="DC1400"/>
            </a:solidFill>
            <a:prstDash val="solid"/>
          </a:ln>
        </p:spPr>
        <p:txBody>
          <a:bodyPr/>
          <a:lstStyle/>
          <a:p>
            <a:endParaRPr lang="es-ES"/>
          </a:p>
        </p:txBody>
      </p:sp>
      <p:sp>
        <p:nvSpPr>
          <p:cNvPr id="6" name="Text 4"/>
          <p:cNvSpPr/>
          <p:nvPr/>
        </p:nvSpPr>
        <p:spPr>
          <a:xfrm>
            <a:off x="7818120" y="868680"/>
            <a:ext cx="2194560" cy="502920"/>
          </a:xfrm>
          <a:prstGeom prst="rect">
            <a:avLst/>
          </a:prstGeom>
          <a:noFill/>
          <a:ln/>
        </p:spPr>
        <p:txBody>
          <a:bodyPr wrap="square" lIns="0" tIns="0" rIns="0" bIns="0" rtlCol="0" anchor="ctr"/>
          <a:lstStyle/>
          <a:p>
            <a:pPr marL="0" indent="0" algn="ctr">
              <a:buNone/>
            </a:pPr>
            <a:r>
              <a:rPr lang="en-US" sz="1100" b="1" kern="0" spc="150" dirty="0">
                <a:solidFill>
                  <a:srgbClr val="FFFFFF"/>
                </a:solidFill>
                <a:latin typeface="Gotham Medium" pitchFamily="34" charset="0"/>
                <a:ea typeface="Gotham Medium" pitchFamily="34" charset="-122"/>
                <a:cs typeface="Gotham Medium" pitchFamily="34" charset="-120"/>
              </a:rPr>
              <a:t>CASO REAL · NIVEL 3</a:t>
            </a:r>
            <a:endParaRPr lang="en-US" sz="1100" dirty="0"/>
          </a:p>
        </p:txBody>
      </p:sp>
      <p:sp>
        <p:nvSpPr>
          <p:cNvPr id="7" name="Shape 5"/>
          <p:cNvSpPr/>
          <p:nvPr/>
        </p:nvSpPr>
        <p:spPr>
          <a:xfrm>
            <a:off x="594360" y="1874520"/>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8" name="Text 6"/>
          <p:cNvSpPr/>
          <p:nvPr/>
        </p:nvSpPr>
        <p:spPr>
          <a:xfrm>
            <a:off x="594360" y="1874520"/>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SITUACIÓN INICIAL</a:t>
            </a:r>
            <a:endParaRPr lang="en-US" sz="1000" dirty="0"/>
          </a:p>
        </p:txBody>
      </p:sp>
      <p:sp>
        <p:nvSpPr>
          <p:cNvPr id="9" name="Shape 7"/>
          <p:cNvSpPr/>
          <p:nvPr/>
        </p:nvSpPr>
        <p:spPr>
          <a:xfrm>
            <a:off x="594360" y="2331720"/>
            <a:ext cx="3017520" cy="2194560"/>
          </a:xfrm>
          <a:prstGeom prst="rect">
            <a:avLst/>
          </a:prstGeom>
          <a:solidFill>
            <a:srgbClr val="FFFFFF"/>
          </a:solidFill>
          <a:ln w="12700">
            <a:solidFill>
              <a:srgbClr val="D8D4D0"/>
            </a:solidFill>
            <a:prstDash val="solid"/>
          </a:ln>
        </p:spPr>
        <p:txBody>
          <a:bodyPr/>
          <a:lstStyle/>
          <a:p>
            <a:endParaRPr lang="es-ES"/>
          </a:p>
        </p:txBody>
      </p:sp>
      <p:sp>
        <p:nvSpPr>
          <p:cNvPr id="10" name="Text 8"/>
          <p:cNvSpPr/>
          <p:nvPr/>
        </p:nvSpPr>
        <p:spPr>
          <a:xfrm>
            <a:off x="697930" y="2331720"/>
            <a:ext cx="283464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Universidad privada referente regional con investigación en biotecnología, salud, sector automotor, alimentos e industria manufacturera. Capacidades de transferencia presentes en distintas unidades pero sin gobernanza institucional integrada. Necesidad de articular la inteligencia tecnológica como función transversal.</a:t>
            </a:r>
            <a:endParaRPr lang="en-US" sz="1100" dirty="0"/>
          </a:p>
        </p:txBody>
      </p:sp>
      <p:sp>
        <p:nvSpPr>
          <p:cNvPr id="11" name="Text 9"/>
          <p:cNvSpPr/>
          <p:nvPr/>
        </p:nvSpPr>
        <p:spPr>
          <a:xfrm>
            <a:off x="3630168" y="1920240"/>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2" name="Shape 10"/>
          <p:cNvSpPr/>
          <p:nvPr/>
        </p:nvSpPr>
        <p:spPr>
          <a:xfrm>
            <a:off x="3794760" y="1874520"/>
            <a:ext cx="3017520" cy="411480"/>
          </a:xfrm>
          <a:prstGeom prst="roundRect">
            <a:avLst>
              <a:gd name="adj" fmla="val 11111"/>
            </a:avLst>
          </a:prstGeom>
          <a:solidFill>
            <a:srgbClr val="FF5A00"/>
          </a:solidFill>
          <a:ln w="12700">
            <a:solidFill>
              <a:srgbClr val="FF5A00"/>
            </a:solidFill>
            <a:prstDash val="solid"/>
          </a:ln>
        </p:spPr>
        <p:txBody>
          <a:bodyPr/>
          <a:lstStyle/>
          <a:p>
            <a:endParaRPr lang="es-ES"/>
          </a:p>
        </p:txBody>
      </p:sp>
      <p:sp>
        <p:nvSpPr>
          <p:cNvPr id="13" name="Text 11"/>
          <p:cNvSpPr/>
          <p:nvPr/>
        </p:nvSpPr>
        <p:spPr>
          <a:xfrm>
            <a:off x="3794760" y="1874520"/>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LO QUE CONSTRUYERON</a:t>
            </a:r>
            <a:endParaRPr lang="en-US" sz="1000" dirty="0"/>
          </a:p>
        </p:txBody>
      </p:sp>
      <p:sp>
        <p:nvSpPr>
          <p:cNvPr id="14" name="Shape 12"/>
          <p:cNvSpPr/>
          <p:nvPr/>
        </p:nvSpPr>
        <p:spPr>
          <a:xfrm>
            <a:off x="3794760" y="2331720"/>
            <a:ext cx="3017520" cy="2194560"/>
          </a:xfrm>
          <a:prstGeom prst="rect">
            <a:avLst/>
          </a:prstGeom>
          <a:solidFill>
            <a:srgbClr val="FFFFFF"/>
          </a:solidFill>
          <a:ln w="12700">
            <a:solidFill>
              <a:srgbClr val="D8D4D0"/>
            </a:solidFill>
            <a:prstDash val="solid"/>
          </a:ln>
        </p:spPr>
        <p:txBody>
          <a:bodyPr/>
          <a:lstStyle/>
          <a:p>
            <a:endParaRPr lang="es-ES"/>
          </a:p>
        </p:txBody>
      </p:sp>
      <p:sp>
        <p:nvSpPr>
          <p:cNvPr id="15" name="Text 13"/>
          <p:cNvSpPr/>
          <p:nvPr/>
        </p:nvSpPr>
        <p:spPr>
          <a:xfrm>
            <a:off x="3950954" y="2286000"/>
            <a:ext cx="2852928"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Dirección de Transferencia Tecnológica (DTT) con tres rutas formalizadas: spin-off, licenciamiento directo, vinculación con industria. Distrito de Innovación Monterrey en red global de 50+ ciudades. Política institucional de PI explícita con retribución por licenciamiento. Centro de Innovación México-China para alianzas internacionales.</a:t>
            </a:r>
            <a:endParaRPr lang="en-US" sz="1100" dirty="0"/>
          </a:p>
        </p:txBody>
      </p:sp>
      <p:sp>
        <p:nvSpPr>
          <p:cNvPr id="16" name="Text 14"/>
          <p:cNvSpPr/>
          <p:nvPr/>
        </p:nvSpPr>
        <p:spPr>
          <a:xfrm>
            <a:off x="6830568" y="1920240"/>
            <a:ext cx="18288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lack" pitchFamily="34" charset="0"/>
                <a:ea typeface="Gotham Black" pitchFamily="34" charset="-122"/>
                <a:cs typeface="Gotham Black" pitchFamily="34" charset="-120"/>
              </a:rPr>
              <a:t>→</a:t>
            </a:r>
            <a:endParaRPr lang="en-US" sz="2200" dirty="0"/>
          </a:p>
        </p:txBody>
      </p:sp>
      <p:sp>
        <p:nvSpPr>
          <p:cNvPr id="17" name="Shape 15"/>
          <p:cNvSpPr/>
          <p:nvPr/>
        </p:nvSpPr>
        <p:spPr>
          <a:xfrm>
            <a:off x="6995160" y="1874520"/>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18" name="Text 16"/>
          <p:cNvSpPr/>
          <p:nvPr/>
        </p:nvSpPr>
        <p:spPr>
          <a:xfrm>
            <a:off x="6995160" y="1874520"/>
            <a:ext cx="3017520" cy="411480"/>
          </a:xfrm>
          <a:prstGeom prst="rect">
            <a:avLst/>
          </a:prstGeom>
          <a:noFill/>
          <a:ln/>
        </p:spPr>
        <p:txBody>
          <a:bodyPr wrap="square" lIns="0" tIns="0" rIns="0" bIns="0" rtlCol="0" anchor="ctr"/>
          <a:lstStyle/>
          <a:p>
            <a:pPr marL="0" indent="0" algn="ctr">
              <a:buNone/>
            </a:pPr>
            <a:r>
              <a:rPr lang="en-US" sz="1000" b="1" kern="0" spc="200" dirty="0">
                <a:solidFill>
                  <a:srgbClr val="FFFFFF"/>
                </a:solidFill>
                <a:latin typeface="Gotham Medium" pitchFamily="34" charset="0"/>
                <a:ea typeface="Gotham Medium" pitchFamily="34" charset="-122"/>
                <a:cs typeface="Gotham Medium" pitchFamily="34" charset="-120"/>
              </a:rPr>
              <a:t>RESULTADO</a:t>
            </a:r>
            <a:endParaRPr lang="en-US" sz="1000" dirty="0"/>
          </a:p>
        </p:txBody>
      </p:sp>
      <p:sp>
        <p:nvSpPr>
          <p:cNvPr id="19" name="Shape 17"/>
          <p:cNvSpPr/>
          <p:nvPr/>
        </p:nvSpPr>
        <p:spPr>
          <a:xfrm>
            <a:off x="6995160" y="2331720"/>
            <a:ext cx="3017520" cy="2194560"/>
          </a:xfrm>
          <a:prstGeom prst="rect">
            <a:avLst/>
          </a:prstGeom>
          <a:solidFill>
            <a:srgbClr val="FFFFFF"/>
          </a:solidFill>
          <a:ln w="12700">
            <a:solidFill>
              <a:srgbClr val="D8D4D0"/>
            </a:solidFill>
            <a:prstDash val="solid"/>
          </a:ln>
        </p:spPr>
        <p:txBody>
          <a:bodyPr/>
          <a:lstStyle/>
          <a:p>
            <a:endParaRPr lang="es-ES"/>
          </a:p>
        </p:txBody>
      </p:sp>
      <p:sp>
        <p:nvSpPr>
          <p:cNvPr id="20" name="Text 18"/>
          <p:cNvSpPr/>
          <p:nvPr/>
        </p:nvSpPr>
        <p:spPr>
          <a:xfrm>
            <a:off x="7166283" y="2386584"/>
            <a:ext cx="2651760" cy="196596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Universidad privada con más patentes registradas en México · 111+ patentes documentadas · 28+ emprendimientos de base tecnológica · puesto 4 América Latina (THE 2023) y 185 mundial (QS 2025) · objetivo de pasar de 200 a 600 startups y de 5,000 a 16,000 empleos especializados en el Distrito.</a:t>
            </a:r>
            <a:endParaRPr lang="en-US" sz="1100" dirty="0"/>
          </a:p>
        </p:txBody>
      </p:sp>
      <p:sp>
        <p:nvSpPr>
          <p:cNvPr id="21" name="Shape 19"/>
          <p:cNvSpPr/>
          <p:nvPr/>
        </p:nvSpPr>
        <p:spPr>
          <a:xfrm>
            <a:off x="571500" y="4754880"/>
            <a:ext cx="9464040" cy="868680"/>
          </a:xfrm>
          <a:prstGeom prst="rect">
            <a:avLst/>
          </a:prstGeom>
          <a:solidFill>
            <a:srgbClr val="161630"/>
          </a:solidFill>
          <a:ln w="12700">
            <a:solidFill>
              <a:srgbClr val="161630"/>
            </a:solidFill>
            <a:prstDash val="solid"/>
          </a:ln>
        </p:spPr>
        <p:txBody>
          <a:bodyPr/>
          <a:lstStyle/>
          <a:p>
            <a:endParaRPr lang="es-ES"/>
          </a:p>
        </p:txBody>
      </p:sp>
      <p:sp>
        <p:nvSpPr>
          <p:cNvPr id="22" name="Text 20"/>
          <p:cNvSpPr/>
          <p:nvPr/>
        </p:nvSpPr>
        <p:spPr>
          <a:xfrm>
            <a:off x="845820" y="4754880"/>
            <a:ext cx="8915400" cy="868680"/>
          </a:xfrm>
          <a:prstGeom prst="rect">
            <a:avLst/>
          </a:prstGeom>
          <a:noFill/>
          <a:ln/>
        </p:spPr>
        <p:txBody>
          <a:bodyPr wrap="square" lIns="0" tIns="0" rIns="0" bIns="0" rtlCol="0" anchor="ctr"/>
          <a:lstStyle/>
          <a:p>
            <a:pPr marL="0" indent="0" algn="l">
              <a:buNone/>
            </a:pPr>
            <a:r>
              <a:rPr lang="en-US" sz="1000" b="1" kern="0" spc="200" dirty="0">
                <a:solidFill>
                  <a:srgbClr val="FF5A00"/>
                </a:solidFill>
                <a:latin typeface="Gotham Book" pitchFamily="34" charset="0"/>
                <a:ea typeface="Gotham Book" pitchFamily="34" charset="-122"/>
                <a:cs typeface="Gotham Book" pitchFamily="34" charset="-120"/>
              </a:rPr>
              <a:t>LECCIÓN  ·  </a:t>
            </a:r>
            <a:r>
              <a:rPr lang="en-US" sz="1300" dirty="0">
                <a:solidFill>
                  <a:srgbClr val="FFFFFF"/>
                </a:solidFill>
                <a:latin typeface="Gotham Book" pitchFamily="34" charset="0"/>
                <a:ea typeface="Gotham Book" pitchFamily="34" charset="-122"/>
                <a:cs typeface="Gotham Book" pitchFamily="34" charset="-120"/>
              </a:rPr>
              <a:t>En el nivel 3, la VT deja de ser función — se vuelve la forma en que la universidad mira el mundo. La inteligencia continua es lo que separa al nodo del proveedor.</a:t>
            </a:r>
            <a:endParaRPr lang="en-US" sz="1000" dirty="0"/>
          </a:p>
        </p:txBody>
      </p:sp>
      <p:sp>
        <p:nvSpPr>
          <p:cNvPr id="23" name="Text 21"/>
          <p:cNvSpPr/>
          <p:nvPr/>
        </p:nvSpPr>
        <p:spPr>
          <a:xfrm>
            <a:off x="548640" y="6172200"/>
            <a:ext cx="9464040" cy="228600"/>
          </a:xfrm>
          <a:prstGeom prst="rect">
            <a:avLst/>
          </a:prstGeom>
          <a:noFill/>
          <a:ln/>
        </p:spPr>
        <p:txBody>
          <a:bodyPr wrap="square" lIns="0" tIns="0" rIns="0" bIns="0" rtlCol="0" anchor="ctr"/>
          <a:lstStyle/>
          <a:p>
            <a:pPr marL="0" indent="0" algn="ctr">
              <a:buNone/>
            </a:pPr>
            <a:r>
              <a:rPr lang="en-US" sz="800" i="1" dirty="0">
                <a:solidFill>
                  <a:srgbClr val="8B8A90"/>
                </a:solidFill>
                <a:latin typeface="Gotham Light" pitchFamily="34" charset="0"/>
                <a:ea typeface="Gotham Light" pitchFamily="34" charset="-122"/>
                <a:cs typeface="Gotham Light" pitchFamily="34" charset="-120"/>
              </a:rPr>
              <a:t>Caso construido a partir de información pública verificable · sitios institucionales y prensa especializada</a:t>
            </a:r>
            <a:endParaRPr lang="en-US" sz="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¿Dónde está su universidad en este mapa?</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DIAGNÓSTICO INDIVIDUAL Y REFERENCIAL — UN ESPEJO, NO UN VEREDICTO</a:t>
            </a:r>
            <a:endParaRPr lang="en-US" sz="1000" dirty="0"/>
          </a:p>
        </p:txBody>
      </p:sp>
      <p:sp>
        <p:nvSpPr>
          <p:cNvPr id="5" name="Shape 3"/>
          <p:cNvSpPr/>
          <p:nvPr/>
        </p:nvSpPr>
        <p:spPr>
          <a:xfrm>
            <a:off x="548640" y="1874520"/>
            <a:ext cx="4114800" cy="3657600"/>
          </a:xfrm>
          <a:prstGeom prst="rect">
            <a:avLst/>
          </a:prstGeom>
          <a:solidFill>
            <a:srgbClr val="161630"/>
          </a:solidFill>
          <a:ln w="12700">
            <a:solidFill>
              <a:srgbClr val="161630"/>
            </a:solidFill>
            <a:prstDash val="solid"/>
          </a:ln>
        </p:spPr>
        <p:txBody>
          <a:bodyPr/>
          <a:lstStyle/>
          <a:p>
            <a:endParaRPr lang="es-ES"/>
          </a:p>
        </p:txBody>
      </p:sp>
      <p:sp>
        <p:nvSpPr>
          <p:cNvPr id="6" name="Shape 4"/>
          <p:cNvSpPr/>
          <p:nvPr/>
        </p:nvSpPr>
        <p:spPr>
          <a:xfrm>
            <a:off x="1325880" y="2194560"/>
            <a:ext cx="2560320" cy="2560320"/>
          </a:xfrm>
          <a:prstGeom prst="rect">
            <a:avLst/>
          </a:prstGeom>
          <a:solidFill>
            <a:srgbClr val="FFFFFF"/>
          </a:solidFill>
          <a:ln w="12700">
            <a:solidFill>
              <a:srgbClr val="FFFFFF"/>
            </a:solidFill>
            <a:prstDash val="solid"/>
          </a:ln>
        </p:spPr>
        <p:txBody>
          <a:bodyPr/>
          <a:lstStyle/>
          <a:p>
            <a:endParaRPr lang="es-ES"/>
          </a:p>
        </p:txBody>
      </p:sp>
      <p:pic>
        <p:nvPicPr>
          <p:cNvPr id="7" name="Image 0" descr="preencoded.png"/>
          <p:cNvPicPr>
            <a:picLocks noChangeAspect="1"/>
          </p:cNvPicPr>
          <p:nvPr/>
        </p:nvPicPr>
        <p:blipFill>
          <a:blip r:embed="rId4"/>
          <a:stretch>
            <a:fillRect/>
          </a:stretch>
        </p:blipFill>
        <p:spPr>
          <a:xfrm>
            <a:off x="1874520" y="2606040"/>
            <a:ext cx="1463040" cy="1463040"/>
          </a:xfrm>
          <a:prstGeom prst="rect">
            <a:avLst/>
          </a:prstGeom>
        </p:spPr>
      </p:pic>
      <p:sp>
        <p:nvSpPr>
          <p:cNvPr id="8" name="Text 5"/>
          <p:cNvSpPr/>
          <p:nvPr/>
        </p:nvSpPr>
        <p:spPr>
          <a:xfrm>
            <a:off x="1325880" y="4297680"/>
            <a:ext cx="2560320" cy="274320"/>
          </a:xfrm>
          <a:prstGeom prst="rect">
            <a:avLst/>
          </a:prstGeom>
          <a:noFill/>
          <a:ln/>
        </p:spPr>
        <p:txBody>
          <a:bodyPr wrap="square" lIns="0" tIns="0" rIns="0" bIns="0" rtlCol="0" anchor="ctr"/>
          <a:lstStyle/>
          <a:p>
            <a:pPr marL="0" indent="0" algn="ctr">
              <a:buNone/>
            </a:pPr>
            <a:r>
              <a:rPr lang="en-US" sz="900" i="1" dirty="0">
                <a:solidFill>
                  <a:srgbClr val="8B8A90"/>
                </a:solidFill>
                <a:latin typeface="Gotham Light" pitchFamily="34" charset="0"/>
                <a:ea typeface="Gotham Light" pitchFamily="34" charset="-122"/>
                <a:cs typeface="Gotham Light" pitchFamily="34" charset="-120"/>
              </a:rPr>
              <a:t>[ QR del diagnóstico ]</a:t>
            </a:r>
            <a:endParaRPr lang="en-US" sz="900" dirty="0"/>
          </a:p>
        </p:txBody>
      </p:sp>
      <p:sp>
        <p:nvSpPr>
          <p:cNvPr id="9" name="Text 6"/>
          <p:cNvSpPr/>
          <p:nvPr/>
        </p:nvSpPr>
        <p:spPr>
          <a:xfrm>
            <a:off x="777240" y="4892040"/>
            <a:ext cx="3657600" cy="274320"/>
          </a:xfrm>
          <a:prstGeom prst="rect">
            <a:avLst/>
          </a:prstGeom>
          <a:noFill/>
          <a:ln/>
        </p:spPr>
        <p:txBody>
          <a:bodyPr wrap="square" lIns="0" tIns="0" rIns="0" bIns="0" rtlCol="0" anchor="ctr"/>
          <a:lstStyle/>
          <a:p>
            <a:pPr marL="0" indent="0" algn="ctr">
              <a:buNone/>
            </a:pPr>
            <a:r>
              <a:rPr lang="en-US" sz="1200" b="1" kern="0" spc="200" dirty="0">
                <a:solidFill>
                  <a:srgbClr val="FF5A00"/>
                </a:solidFill>
                <a:latin typeface="Gotham Medium" pitchFamily="34" charset="0"/>
                <a:ea typeface="Gotham Medium" pitchFamily="34" charset="-122"/>
                <a:cs typeface="Gotham Medium" pitchFamily="34" charset="-120"/>
              </a:rPr>
              <a:t>ESCANEEN Y RESPONDAN</a:t>
            </a:r>
            <a:endParaRPr lang="en-US" sz="1200" dirty="0"/>
          </a:p>
        </p:txBody>
      </p:sp>
      <p:sp>
        <p:nvSpPr>
          <p:cNvPr id="10" name="Text 7"/>
          <p:cNvSpPr/>
          <p:nvPr/>
        </p:nvSpPr>
        <p:spPr>
          <a:xfrm>
            <a:off x="777240" y="5166360"/>
            <a:ext cx="3657600" cy="274320"/>
          </a:xfrm>
          <a:prstGeom prst="rect">
            <a:avLst/>
          </a:prstGeom>
          <a:noFill/>
          <a:ln/>
        </p:spPr>
        <p:txBody>
          <a:bodyPr wrap="square" lIns="0" tIns="0" rIns="0" bIns="0" rtlCol="0" anchor="ctr"/>
          <a:lstStyle/>
          <a:p>
            <a:pPr marL="0" indent="0" algn="ctr">
              <a:buNone/>
            </a:pPr>
            <a:r>
              <a:rPr lang="en-US" sz="1100" i="1" dirty="0">
                <a:solidFill>
                  <a:srgbClr val="D8D4D0"/>
                </a:solidFill>
                <a:latin typeface="Gotham Light" pitchFamily="34" charset="0"/>
                <a:ea typeface="Gotham Light" pitchFamily="34" charset="-122"/>
                <a:cs typeface="Gotham Light" pitchFamily="34" charset="-120"/>
              </a:rPr>
              <a:t>3 minutos · individual · su universidad</a:t>
            </a:r>
            <a:endParaRPr lang="en-US" sz="1100" dirty="0"/>
          </a:p>
        </p:txBody>
      </p:sp>
      <p:sp>
        <p:nvSpPr>
          <p:cNvPr id="11" name="Text 8"/>
          <p:cNvSpPr/>
          <p:nvPr/>
        </p:nvSpPr>
        <p:spPr>
          <a:xfrm>
            <a:off x="4846320" y="1874520"/>
            <a:ext cx="5166360" cy="320040"/>
          </a:xfrm>
          <a:prstGeom prst="rect">
            <a:avLst/>
          </a:prstGeom>
          <a:noFill/>
          <a:ln/>
        </p:spPr>
        <p:txBody>
          <a:bodyPr wrap="square" lIns="0" tIns="0" rIns="0" bIns="0" rtlCol="0" anchor="t"/>
          <a:lstStyle/>
          <a:p>
            <a:pPr marL="0" indent="0" algn="l">
              <a:buNone/>
            </a:pPr>
            <a:r>
              <a:rPr lang="en-US" sz="1100" b="1" kern="0" spc="200" dirty="0">
                <a:solidFill>
                  <a:srgbClr val="FF5A00"/>
                </a:solidFill>
                <a:latin typeface="Gotham Medium" pitchFamily="34" charset="0"/>
                <a:ea typeface="Gotham Medium" pitchFamily="34" charset="-122"/>
                <a:cs typeface="Gotham Medium" pitchFamily="34" charset="-120"/>
              </a:rPr>
              <a:t>LO QUE VAN A RECIBIR</a:t>
            </a:r>
            <a:endParaRPr lang="en-US" sz="1100" dirty="0"/>
          </a:p>
        </p:txBody>
      </p:sp>
      <p:sp>
        <p:nvSpPr>
          <p:cNvPr id="12" name="Text 9"/>
          <p:cNvSpPr/>
          <p:nvPr/>
        </p:nvSpPr>
        <p:spPr>
          <a:xfrm>
            <a:off x="4846320" y="2286000"/>
            <a:ext cx="274320" cy="365760"/>
          </a:xfrm>
          <a:prstGeom prst="rect">
            <a:avLst/>
          </a:prstGeom>
          <a:noFill/>
          <a:ln/>
        </p:spPr>
        <p:txBody>
          <a:bodyPr wrap="square" lIns="0" tIns="0" rIns="0" bIns="0" rtlCol="0" anchor="ctr"/>
          <a:lstStyle/>
          <a:p>
            <a:pPr marL="0" indent="0" algn="l">
              <a:buNone/>
            </a:pPr>
            <a:r>
              <a:rPr lang="en-US" sz="1400" b="1" dirty="0">
                <a:solidFill>
                  <a:srgbClr val="FF5A00"/>
                </a:solidFill>
                <a:latin typeface="Gotham Bold" pitchFamily="34" charset="0"/>
                <a:ea typeface="Gotham Bold" pitchFamily="34" charset="-122"/>
                <a:cs typeface="Gotham Bold" pitchFamily="34" charset="-120"/>
              </a:rPr>
              <a:t>→</a:t>
            </a:r>
            <a:endParaRPr lang="en-US" sz="1400" dirty="0"/>
          </a:p>
        </p:txBody>
      </p:sp>
      <p:sp>
        <p:nvSpPr>
          <p:cNvPr id="13" name="Text 10"/>
          <p:cNvSpPr/>
          <p:nvPr/>
        </p:nvSpPr>
        <p:spPr>
          <a:xfrm>
            <a:off x="5166360" y="2286000"/>
            <a:ext cx="4846320" cy="365760"/>
          </a:xfrm>
          <a:prstGeom prst="rect">
            <a:avLst/>
          </a:prstGeom>
          <a:noFill/>
          <a:ln/>
        </p:spPr>
        <p:txBody>
          <a:bodyPr wrap="square" lIns="0" tIns="0" rIns="0" bIns="0" rtlCol="0" anchor="ctr"/>
          <a:lstStyle/>
          <a:p>
            <a:pPr marL="0" indent="0" algn="l">
              <a:buNone/>
            </a:pPr>
            <a:r>
              <a:rPr lang="en-US" sz="1200" dirty="0">
                <a:solidFill>
                  <a:srgbClr val="161630"/>
                </a:solidFill>
                <a:latin typeface="Gotham Book" pitchFamily="34" charset="0"/>
                <a:ea typeface="Gotham Book" pitchFamily="34" charset="-122"/>
                <a:cs typeface="Gotham Book" pitchFamily="34" charset="-120"/>
              </a:rPr>
              <a:t>Su nivel de madurez actual (1, 2 o 3)</a:t>
            </a:r>
            <a:endParaRPr lang="en-US" sz="1200" dirty="0"/>
          </a:p>
        </p:txBody>
      </p:sp>
      <p:sp>
        <p:nvSpPr>
          <p:cNvPr id="14" name="Text 11"/>
          <p:cNvSpPr/>
          <p:nvPr/>
        </p:nvSpPr>
        <p:spPr>
          <a:xfrm>
            <a:off x="4846320" y="2697480"/>
            <a:ext cx="274320" cy="365760"/>
          </a:xfrm>
          <a:prstGeom prst="rect">
            <a:avLst/>
          </a:prstGeom>
          <a:noFill/>
          <a:ln/>
        </p:spPr>
        <p:txBody>
          <a:bodyPr wrap="square" lIns="0" tIns="0" rIns="0" bIns="0" rtlCol="0" anchor="ctr"/>
          <a:lstStyle/>
          <a:p>
            <a:pPr marL="0" indent="0" algn="l">
              <a:buNone/>
            </a:pPr>
            <a:r>
              <a:rPr lang="en-US" sz="1400" b="1" dirty="0">
                <a:solidFill>
                  <a:srgbClr val="FF5A00"/>
                </a:solidFill>
                <a:latin typeface="Gotham Bold" pitchFamily="34" charset="0"/>
                <a:ea typeface="Gotham Bold" pitchFamily="34" charset="-122"/>
                <a:cs typeface="Gotham Bold" pitchFamily="34" charset="-120"/>
              </a:rPr>
              <a:t>→</a:t>
            </a:r>
            <a:endParaRPr lang="en-US" sz="1400" dirty="0"/>
          </a:p>
        </p:txBody>
      </p:sp>
      <p:sp>
        <p:nvSpPr>
          <p:cNvPr id="15" name="Text 12"/>
          <p:cNvSpPr/>
          <p:nvPr/>
        </p:nvSpPr>
        <p:spPr>
          <a:xfrm>
            <a:off x="5166360" y="2697480"/>
            <a:ext cx="4846320" cy="365760"/>
          </a:xfrm>
          <a:prstGeom prst="rect">
            <a:avLst/>
          </a:prstGeom>
          <a:noFill/>
          <a:ln/>
        </p:spPr>
        <p:txBody>
          <a:bodyPr wrap="square" lIns="0" tIns="0" rIns="0" bIns="0" rtlCol="0" anchor="ctr"/>
          <a:lstStyle/>
          <a:p>
            <a:pPr marL="0" indent="0" algn="l">
              <a:buNone/>
            </a:pPr>
            <a:r>
              <a:rPr lang="en-US" sz="1200" dirty="0">
                <a:solidFill>
                  <a:srgbClr val="161630"/>
                </a:solidFill>
                <a:latin typeface="Gotham Book" pitchFamily="34" charset="0"/>
                <a:ea typeface="Gotham Book" pitchFamily="34" charset="-122"/>
                <a:cs typeface="Gotham Book" pitchFamily="34" charset="-120"/>
              </a:rPr>
              <a:t>Su capacidad más fuerte y la más débil</a:t>
            </a:r>
            <a:endParaRPr lang="en-US" sz="1200" dirty="0"/>
          </a:p>
        </p:txBody>
      </p:sp>
      <p:sp>
        <p:nvSpPr>
          <p:cNvPr id="16" name="Text 13"/>
          <p:cNvSpPr/>
          <p:nvPr/>
        </p:nvSpPr>
        <p:spPr>
          <a:xfrm>
            <a:off x="4846320" y="3108960"/>
            <a:ext cx="274320" cy="365760"/>
          </a:xfrm>
          <a:prstGeom prst="rect">
            <a:avLst/>
          </a:prstGeom>
          <a:noFill/>
          <a:ln/>
        </p:spPr>
        <p:txBody>
          <a:bodyPr wrap="square" lIns="0" tIns="0" rIns="0" bIns="0" rtlCol="0" anchor="ctr"/>
          <a:lstStyle/>
          <a:p>
            <a:pPr marL="0" indent="0" algn="l">
              <a:buNone/>
            </a:pPr>
            <a:r>
              <a:rPr lang="en-US" sz="1400" b="1" dirty="0">
                <a:solidFill>
                  <a:srgbClr val="FF5A00"/>
                </a:solidFill>
                <a:latin typeface="Gotham Bold" pitchFamily="34" charset="0"/>
                <a:ea typeface="Gotham Bold" pitchFamily="34" charset="-122"/>
                <a:cs typeface="Gotham Bold" pitchFamily="34" charset="-120"/>
              </a:rPr>
              <a:t>→</a:t>
            </a:r>
            <a:endParaRPr lang="en-US" sz="1400" dirty="0"/>
          </a:p>
        </p:txBody>
      </p:sp>
      <p:sp>
        <p:nvSpPr>
          <p:cNvPr id="17" name="Text 14"/>
          <p:cNvSpPr/>
          <p:nvPr/>
        </p:nvSpPr>
        <p:spPr>
          <a:xfrm>
            <a:off x="5166360" y="3108960"/>
            <a:ext cx="4846320" cy="365760"/>
          </a:xfrm>
          <a:prstGeom prst="rect">
            <a:avLst/>
          </a:prstGeom>
          <a:noFill/>
          <a:ln/>
        </p:spPr>
        <p:txBody>
          <a:bodyPr wrap="square" lIns="0" tIns="0" rIns="0" bIns="0" rtlCol="0" anchor="ctr"/>
          <a:lstStyle/>
          <a:p>
            <a:pPr marL="0" indent="0" algn="l">
              <a:buNone/>
            </a:pPr>
            <a:r>
              <a:rPr lang="en-US" sz="1200" dirty="0">
                <a:solidFill>
                  <a:srgbClr val="161630"/>
                </a:solidFill>
                <a:latin typeface="Gotham Book" pitchFamily="34" charset="0"/>
                <a:ea typeface="Gotham Book" pitchFamily="34" charset="-122"/>
                <a:cs typeface="Gotham Book" pitchFamily="34" charset="-120"/>
              </a:rPr>
              <a:t>El tipo de conversación que les toca abrir</a:t>
            </a:r>
            <a:endParaRPr lang="en-US" sz="1200" dirty="0"/>
          </a:p>
        </p:txBody>
      </p:sp>
      <p:sp>
        <p:nvSpPr>
          <p:cNvPr id="18" name="Text 15"/>
          <p:cNvSpPr/>
          <p:nvPr/>
        </p:nvSpPr>
        <p:spPr>
          <a:xfrm>
            <a:off x="4846320" y="3520440"/>
            <a:ext cx="274320" cy="365760"/>
          </a:xfrm>
          <a:prstGeom prst="rect">
            <a:avLst/>
          </a:prstGeom>
          <a:noFill/>
          <a:ln/>
        </p:spPr>
        <p:txBody>
          <a:bodyPr wrap="square" lIns="0" tIns="0" rIns="0" bIns="0" rtlCol="0" anchor="ctr"/>
          <a:lstStyle/>
          <a:p>
            <a:pPr marL="0" indent="0" algn="l">
              <a:buNone/>
            </a:pPr>
            <a:r>
              <a:rPr lang="en-US" sz="1400" b="1" dirty="0">
                <a:solidFill>
                  <a:srgbClr val="FF5A00"/>
                </a:solidFill>
                <a:latin typeface="Gotham Bold" pitchFamily="34" charset="0"/>
                <a:ea typeface="Gotham Bold" pitchFamily="34" charset="-122"/>
                <a:cs typeface="Gotham Bold" pitchFamily="34" charset="-120"/>
              </a:rPr>
              <a:t>→</a:t>
            </a:r>
            <a:endParaRPr lang="en-US" sz="1400" dirty="0"/>
          </a:p>
        </p:txBody>
      </p:sp>
      <p:sp>
        <p:nvSpPr>
          <p:cNvPr id="19" name="Text 16"/>
          <p:cNvSpPr/>
          <p:nvPr/>
        </p:nvSpPr>
        <p:spPr>
          <a:xfrm>
            <a:off x="5166360" y="3520440"/>
            <a:ext cx="4846320" cy="365760"/>
          </a:xfrm>
          <a:prstGeom prst="rect">
            <a:avLst/>
          </a:prstGeom>
          <a:noFill/>
          <a:ln/>
        </p:spPr>
        <p:txBody>
          <a:bodyPr wrap="square" lIns="0" tIns="0" rIns="0" bIns="0" rtlCol="0" anchor="ctr"/>
          <a:lstStyle/>
          <a:p>
            <a:pPr marL="0" indent="0" algn="l">
              <a:buNone/>
            </a:pPr>
            <a:r>
              <a:rPr lang="en-US" sz="1200" dirty="0">
                <a:solidFill>
                  <a:srgbClr val="161630"/>
                </a:solidFill>
                <a:latin typeface="Gotham Book" pitchFamily="34" charset="0"/>
                <a:ea typeface="Gotham Book" pitchFamily="34" charset="-122"/>
                <a:cs typeface="Gotham Book" pitchFamily="34" charset="-120"/>
              </a:rPr>
              <a:t>Un roadmap referencial por correo después</a:t>
            </a:r>
            <a:endParaRPr lang="en-US" sz="1200" dirty="0"/>
          </a:p>
        </p:txBody>
      </p:sp>
      <p:sp>
        <p:nvSpPr>
          <p:cNvPr id="20" name="Shape 17"/>
          <p:cNvSpPr/>
          <p:nvPr/>
        </p:nvSpPr>
        <p:spPr>
          <a:xfrm>
            <a:off x="4846320" y="4160520"/>
            <a:ext cx="5166360" cy="1371600"/>
          </a:xfrm>
          <a:prstGeom prst="rect">
            <a:avLst/>
          </a:prstGeom>
          <a:solidFill>
            <a:srgbClr val="FFB030">
              <a:alpha val="30000"/>
            </a:srgbClr>
          </a:solidFill>
          <a:ln w="12700">
            <a:solidFill>
              <a:srgbClr val="FF5A00"/>
            </a:solidFill>
            <a:prstDash val="solid"/>
          </a:ln>
        </p:spPr>
        <p:txBody>
          <a:bodyPr/>
          <a:lstStyle/>
          <a:p>
            <a:endParaRPr lang="es-ES"/>
          </a:p>
        </p:txBody>
      </p:sp>
      <p:pic>
        <p:nvPicPr>
          <p:cNvPr id="21" name="Image 1" descr="preencoded.png"/>
          <p:cNvPicPr>
            <a:picLocks noChangeAspect="1"/>
          </p:cNvPicPr>
          <p:nvPr/>
        </p:nvPicPr>
        <p:blipFill>
          <a:blip r:embed="rId5"/>
          <a:stretch>
            <a:fillRect/>
          </a:stretch>
        </p:blipFill>
        <p:spPr>
          <a:xfrm>
            <a:off x="5029200" y="4297680"/>
            <a:ext cx="292608" cy="292608"/>
          </a:xfrm>
          <a:prstGeom prst="rect">
            <a:avLst/>
          </a:prstGeom>
        </p:spPr>
      </p:pic>
      <p:sp>
        <p:nvSpPr>
          <p:cNvPr id="22" name="Text 18"/>
          <p:cNvSpPr/>
          <p:nvPr/>
        </p:nvSpPr>
        <p:spPr>
          <a:xfrm>
            <a:off x="5394960" y="4251960"/>
            <a:ext cx="4526280" cy="320040"/>
          </a:xfrm>
          <a:prstGeom prst="rect">
            <a:avLst/>
          </a:prstGeom>
          <a:noFill/>
          <a:ln/>
        </p:spPr>
        <p:txBody>
          <a:bodyPr wrap="square" lIns="0" tIns="0" rIns="0" bIns="0" rtlCol="0" anchor="ctr"/>
          <a:lstStyle/>
          <a:p>
            <a:pPr marL="0" indent="0" algn="l">
              <a:buNone/>
            </a:pPr>
            <a:r>
              <a:rPr lang="en-US" sz="1000" b="1" kern="0" spc="100" dirty="0">
                <a:solidFill>
                  <a:srgbClr val="FF5A00"/>
                </a:solidFill>
                <a:latin typeface="Gotham Medium" pitchFamily="34" charset="0"/>
                <a:ea typeface="Gotham Medium" pitchFamily="34" charset="-122"/>
                <a:cs typeface="Gotham Medium" pitchFamily="34" charset="-120"/>
              </a:rPr>
              <a:t>MARCO DE REFERENCIA, NO CAMISA DE FUERZA</a:t>
            </a:r>
            <a:endParaRPr lang="en-US" sz="1000" dirty="0"/>
          </a:p>
        </p:txBody>
      </p:sp>
      <p:sp>
        <p:nvSpPr>
          <p:cNvPr id="23" name="Text 19"/>
          <p:cNvSpPr/>
          <p:nvPr/>
        </p:nvSpPr>
        <p:spPr>
          <a:xfrm>
            <a:off x="5029200" y="4617720"/>
            <a:ext cx="4800600" cy="914400"/>
          </a:xfrm>
          <a:prstGeom prst="rect">
            <a:avLst/>
          </a:prstGeom>
          <a:noFill/>
          <a:ln/>
        </p:spPr>
        <p:txBody>
          <a:bodyPr wrap="square" lIns="0" tIns="0" rIns="0" bIns="0" rtlCol="0" anchor="t"/>
          <a:lstStyle/>
          <a:p>
            <a:pPr marL="0" indent="0" algn="l">
              <a:lnSpc>
                <a:spcPct val="125000"/>
              </a:lnSpc>
              <a:buNone/>
            </a:pPr>
            <a:r>
              <a:rPr lang="en-US" sz="1000" dirty="0">
                <a:solidFill>
                  <a:srgbClr val="161630"/>
                </a:solidFill>
                <a:latin typeface="Gotham Book" pitchFamily="34" charset="0"/>
                <a:ea typeface="Gotham Book" pitchFamily="34" charset="-122"/>
                <a:cs typeface="Gotham Book" pitchFamily="34" charset="-120"/>
              </a:rPr>
              <a:t>Este es un diagnóstico inicial e individual. Sirve para ubicarse y conversar — no para etiquetarse. Otros colegas de su universidad pueden tener una lectura distinta. Ese contraste es valioso.</a:t>
            </a:r>
            <a:endParaRPr lang="en-US" sz="1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 conversación del lunes: el marco de las tres voces</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SIN PRESCRIBIR CARGOS · CÓMO SE LLAMAN EN SU UNIVERSIDAD, ESO LO SABEN USTEDES</a:t>
            </a:r>
            <a:endParaRPr lang="en-US" sz="1000" dirty="0"/>
          </a:p>
        </p:txBody>
      </p:sp>
      <p:sp>
        <p:nvSpPr>
          <p:cNvPr id="5" name="Shape 3"/>
          <p:cNvSpPr/>
          <p:nvPr/>
        </p:nvSpPr>
        <p:spPr>
          <a:xfrm>
            <a:off x="548640" y="1874520"/>
            <a:ext cx="3002280" cy="3657600"/>
          </a:xfrm>
          <a:prstGeom prst="rect">
            <a:avLst/>
          </a:prstGeom>
          <a:solidFill>
            <a:srgbClr val="FFFFFF"/>
          </a:solidFill>
          <a:ln w="25400">
            <a:solidFill>
              <a:srgbClr val="FF5A00"/>
            </a:solidFill>
            <a:prstDash val="solid"/>
          </a:ln>
        </p:spPr>
        <p:txBody>
          <a:bodyPr/>
          <a:lstStyle/>
          <a:p>
            <a:endParaRPr lang="es-ES"/>
          </a:p>
        </p:txBody>
      </p:sp>
      <p:sp>
        <p:nvSpPr>
          <p:cNvPr id="6" name="Shape 4"/>
          <p:cNvSpPr/>
          <p:nvPr/>
        </p:nvSpPr>
        <p:spPr>
          <a:xfrm>
            <a:off x="548640" y="1874520"/>
            <a:ext cx="3002280" cy="502920"/>
          </a:xfrm>
          <a:prstGeom prst="rect">
            <a:avLst/>
          </a:prstGeom>
          <a:solidFill>
            <a:srgbClr val="161630"/>
          </a:solidFill>
          <a:ln w="12700">
            <a:solidFill>
              <a:srgbClr val="161630"/>
            </a:solidFill>
            <a:prstDash val="solid"/>
          </a:ln>
        </p:spPr>
        <p:txBody>
          <a:bodyPr/>
          <a:lstStyle/>
          <a:p>
            <a:endParaRPr lang="es-ES"/>
          </a:p>
        </p:txBody>
      </p:sp>
      <p:sp>
        <p:nvSpPr>
          <p:cNvPr id="7" name="Text 5"/>
          <p:cNvSpPr/>
          <p:nvPr/>
        </p:nvSpPr>
        <p:spPr>
          <a:xfrm>
            <a:off x="731520" y="1874520"/>
            <a:ext cx="2636520" cy="502920"/>
          </a:xfrm>
          <a:prstGeom prst="rect">
            <a:avLst/>
          </a:prstGeom>
          <a:noFill/>
          <a:ln/>
        </p:spPr>
        <p:txBody>
          <a:bodyPr wrap="square" lIns="0" tIns="0" rIns="0" bIns="0" rtlCol="0" anchor="ctr"/>
          <a:lstStyle/>
          <a:p>
            <a:pPr marL="0" indent="0" algn="l">
              <a:buNone/>
            </a:pPr>
            <a:r>
              <a:rPr lang="en-US" sz="1200" b="1" kern="0" spc="200" dirty="0">
                <a:solidFill>
                  <a:srgbClr val="FF5A00"/>
                </a:solidFill>
                <a:latin typeface="Gotham Medium" pitchFamily="34" charset="0"/>
                <a:ea typeface="Gotham Medium" pitchFamily="34" charset="-122"/>
                <a:cs typeface="Gotham Medium" pitchFamily="34" charset="-120"/>
              </a:rPr>
              <a:t>Voz 01</a:t>
            </a:r>
            <a:endParaRPr lang="en-US" sz="1200" dirty="0"/>
          </a:p>
        </p:txBody>
      </p:sp>
      <p:sp>
        <p:nvSpPr>
          <p:cNvPr id="8" name="Shape 6"/>
          <p:cNvSpPr/>
          <p:nvPr/>
        </p:nvSpPr>
        <p:spPr>
          <a:xfrm>
            <a:off x="1592580" y="2651760"/>
            <a:ext cx="914400" cy="914400"/>
          </a:xfrm>
          <a:prstGeom prst="ellipse">
            <a:avLst/>
          </a:prstGeom>
          <a:solidFill>
            <a:srgbClr val="FF5A00"/>
          </a:solidFill>
          <a:ln w="12700">
            <a:solidFill>
              <a:srgbClr val="FF5A00"/>
            </a:solidFill>
            <a:prstDash val="solid"/>
          </a:ln>
        </p:spPr>
        <p:txBody>
          <a:bodyPr/>
          <a:lstStyle/>
          <a:p>
            <a:endParaRPr lang="es-ES"/>
          </a:p>
        </p:txBody>
      </p:sp>
      <p:pic>
        <p:nvPicPr>
          <p:cNvPr id="9" name="Image 0" descr="preencoded.png"/>
          <p:cNvPicPr>
            <a:picLocks noChangeAspect="1"/>
          </p:cNvPicPr>
          <p:nvPr/>
        </p:nvPicPr>
        <p:blipFill>
          <a:blip r:embed="rId4"/>
          <a:stretch>
            <a:fillRect/>
          </a:stretch>
        </p:blipFill>
        <p:spPr>
          <a:xfrm>
            <a:off x="1798320" y="2857500"/>
            <a:ext cx="502920" cy="502920"/>
          </a:xfrm>
          <a:prstGeom prst="rect">
            <a:avLst/>
          </a:prstGeom>
        </p:spPr>
      </p:pic>
      <p:sp>
        <p:nvSpPr>
          <p:cNvPr id="10" name="Text 7"/>
          <p:cNvSpPr/>
          <p:nvPr/>
        </p:nvSpPr>
        <p:spPr>
          <a:xfrm>
            <a:off x="685800" y="3749040"/>
            <a:ext cx="2727960" cy="502920"/>
          </a:xfrm>
          <a:prstGeom prst="rect">
            <a:avLst/>
          </a:prstGeom>
          <a:noFill/>
          <a:ln/>
        </p:spPr>
        <p:txBody>
          <a:bodyPr wrap="square" lIns="0" tIns="0" rIns="0" bIns="0" rtlCol="0" anchor="t"/>
          <a:lstStyle/>
          <a:p>
            <a:pPr marL="0" indent="0" algn="ctr">
              <a:lnSpc>
                <a:spcPct val="110000"/>
              </a:lnSpc>
              <a:buNone/>
            </a:pPr>
            <a:r>
              <a:rPr lang="en-US" sz="1100" b="1" kern="0" spc="100" dirty="0">
                <a:solidFill>
                  <a:srgbClr val="161630"/>
                </a:solidFill>
                <a:latin typeface="Gotham Medium" pitchFamily="34" charset="0"/>
                <a:ea typeface="Gotham Medium" pitchFamily="34" charset="-122"/>
                <a:cs typeface="Gotham Medium" pitchFamily="34" charset="-120"/>
              </a:rPr>
              <a:t>VOZ ESTRATÉGICA INSTITUCIONAL</a:t>
            </a:r>
            <a:endParaRPr lang="en-US" sz="1100" dirty="0"/>
          </a:p>
        </p:txBody>
      </p:sp>
      <p:sp>
        <p:nvSpPr>
          <p:cNvPr id="11" name="Text 8"/>
          <p:cNvSpPr/>
          <p:nvPr/>
        </p:nvSpPr>
        <p:spPr>
          <a:xfrm>
            <a:off x="731520" y="4343400"/>
            <a:ext cx="2636520" cy="594360"/>
          </a:xfrm>
          <a:prstGeom prst="rect">
            <a:avLst/>
          </a:prstGeom>
          <a:noFill/>
          <a:ln/>
        </p:spPr>
        <p:txBody>
          <a:bodyPr wrap="square" lIns="0" tIns="0" rIns="0" bIns="0" rtlCol="0" anchor="t"/>
          <a:lstStyle/>
          <a:p>
            <a:pPr marL="0" indent="0" algn="ctr">
              <a:lnSpc>
                <a:spcPct val="125000"/>
              </a:lnSpc>
              <a:buNone/>
            </a:pPr>
            <a:r>
              <a:rPr lang="en-US" sz="1000" dirty="0">
                <a:solidFill>
                  <a:srgbClr val="161630"/>
                </a:solidFill>
                <a:latin typeface="Gotham Book" pitchFamily="34" charset="0"/>
                <a:ea typeface="Gotham Book" pitchFamily="34" charset="-122"/>
                <a:cs typeface="Gotham Book" pitchFamily="34" charset="-120"/>
              </a:rPr>
              <a:t>Quien tenga visión de hacia dónde va la universidad</a:t>
            </a:r>
            <a:endParaRPr lang="en-US" sz="1000" dirty="0"/>
          </a:p>
        </p:txBody>
      </p:sp>
      <p:sp>
        <p:nvSpPr>
          <p:cNvPr id="12" name="Shape 9"/>
          <p:cNvSpPr/>
          <p:nvPr/>
        </p:nvSpPr>
        <p:spPr>
          <a:xfrm>
            <a:off x="914400" y="4983480"/>
            <a:ext cx="2270760" cy="0"/>
          </a:xfrm>
          <a:prstGeom prst="line">
            <a:avLst/>
          </a:prstGeom>
          <a:noFill/>
          <a:ln w="6350">
            <a:solidFill>
              <a:srgbClr val="D8D4D0"/>
            </a:solidFill>
            <a:prstDash val="solid"/>
          </a:ln>
        </p:spPr>
        <p:txBody>
          <a:bodyPr/>
          <a:lstStyle/>
          <a:p>
            <a:endParaRPr lang="es-ES"/>
          </a:p>
        </p:txBody>
      </p:sp>
      <p:sp>
        <p:nvSpPr>
          <p:cNvPr id="13" name="Text 10"/>
          <p:cNvSpPr/>
          <p:nvPr/>
        </p:nvSpPr>
        <p:spPr>
          <a:xfrm>
            <a:off x="731520" y="5074920"/>
            <a:ext cx="2636520" cy="411480"/>
          </a:xfrm>
          <a:prstGeom prst="rect">
            <a:avLst/>
          </a:prstGeom>
          <a:noFill/>
          <a:ln/>
        </p:spPr>
        <p:txBody>
          <a:bodyPr wrap="square" lIns="0" tIns="0" rIns="0" bIns="0" rtlCol="0" anchor="t"/>
          <a:lstStyle/>
          <a:p>
            <a:pPr marL="0" indent="0" algn="ctr">
              <a:lnSpc>
                <a:spcPct val="125000"/>
              </a:lnSpc>
              <a:buNone/>
            </a:pPr>
            <a:r>
              <a:rPr lang="en-US" sz="900" i="1" dirty="0">
                <a:latin typeface="Gotham Light" pitchFamily="34" charset="0"/>
                <a:ea typeface="Gotham Light" pitchFamily="34" charset="-122"/>
                <a:cs typeface="Gotham Light" pitchFamily="34" charset="-120"/>
              </a:rPr>
              <a:t>vicerrectoría · dirección · rectoría — depende de cada institución</a:t>
            </a:r>
            <a:endParaRPr lang="en-US" sz="900" dirty="0"/>
          </a:p>
        </p:txBody>
      </p:sp>
      <p:sp>
        <p:nvSpPr>
          <p:cNvPr id="14" name="Shape 11"/>
          <p:cNvSpPr/>
          <p:nvPr/>
        </p:nvSpPr>
        <p:spPr>
          <a:xfrm>
            <a:off x="3779520" y="1874520"/>
            <a:ext cx="3002280" cy="3657600"/>
          </a:xfrm>
          <a:prstGeom prst="rect">
            <a:avLst/>
          </a:prstGeom>
          <a:solidFill>
            <a:srgbClr val="FFFFFF"/>
          </a:solidFill>
          <a:ln w="25400">
            <a:solidFill>
              <a:srgbClr val="FF5A00"/>
            </a:solidFill>
            <a:prstDash val="solid"/>
          </a:ln>
        </p:spPr>
        <p:txBody>
          <a:bodyPr/>
          <a:lstStyle/>
          <a:p>
            <a:endParaRPr lang="es-ES"/>
          </a:p>
        </p:txBody>
      </p:sp>
      <p:sp>
        <p:nvSpPr>
          <p:cNvPr id="15" name="Shape 12"/>
          <p:cNvSpPr/>
          <p:nvPr/>
        </p:nvSpPr>
        <p:spPr>
          <a:xfrm>
            <a:off x="3779520" y="1874520"/>
            <a:ext cx="3002280" cy="502920"/>
          </a:xfrm>
          <a:prstGeom prst="rect">
            <a:avLst/>
          </a:prstGeom>
          <a:solidFill>
            <a:srgbClr val="161630"/>
          </a:solidFill>
          <a:ln w="12700">
            <a:solidFill>
              <a:srgbClr val="161630"/>
            </a:solidFill>
            <a:prstDash val="solid"/>
          </a:ln>
        </p:spPr>
        <p:txBody>
          <a:bodyPr/>
          <a:lstStyle/>
          <a:p>
            <a:endParaRPr lang="es-ES"/>
          </a:p>
        </p:txBody>
      </p:sp>
      <p:sp>
        <p:nvSpPr>
          <p:cNvPr id="16" name="Text 13"/>
          <p:cNvSpPr/>
          <p:nvPr/>
        </p:nvSpPr>
        <p:spPr>
          <a:xfrm>
            <a:off x="3962400" y="1874520"/>
            <a:ext cx="2636520" cy="502920"/>
          </a:xfrm>
          <a:prstGeom prst="rect">
            <a:avLst/>
          </a:prstGeom>
          <a:noFill/>
          <a:ln/>
        </p:spPr>
        <p:txBody>
          <a:bodyPr wrap="square" lIns="0" tIns="0" rIns="0" bIns="0" rtlCol="0" anchor="ctr"/>
          <a:lstStyle/>
          <a:p>
            <a:pPr marL="0" indent="0" algn="l">
              <a:buNone/>
            </a:pPr>
            <a:r>
              <a:rPr lang="en-US" sz="1200" b="1" kern="0" spc="200" dirty="0">
                <a:solidFill>
                  <a:srgbClr val="FF5A00"/>
                </a:solidFill>
                <a:latin typeface="Gotham Medium" pitchFamily="34" charset="0"/>
                <a:ea typeface="Gotham Medium" pitchFamily="34" charset="-122"/>
                <a:cs typeface="Gotham Medium" pitchFamily="34" charset="-120"/>
              </a:rPr>
              <a:t>Voz 02</a:t>
            </a:r>
            <a:endParaRPr lang="en-US" sz="1200" dirty="0"/>
          </a:p>
        </p:txBody>
      </p:sp>
      <p:sp>
        <p:nvSpPr>
          <p:cNvPr id="17" name="Shape 14"/>
          <p:cNvSpPr/>
          <p:nvPr/>
        </p:nvSpPr>
        <p:spPr>
          <a:xfrm>
            <a:off x="4823460" y="2651760"/>
            <a:ext cx="914400" cy="914400"/>
          </a:xfrm>
          <a:prstGeom prst="ellipse">
            <a:avLst/>
          </a:prstGeom>
          <a:solidFill>
            <a:srgbClr val="FF5A00"/>
          </a:solidFill>
          <a:ln w="12700">
            <a:solidFill>
              <a:srgbClr val="FF5A00"/>
            </a:solidFill>
            <a:prstDash val="solid"/>
          </a:ln>
        </p:spPr>
        <p:txBody>
          <a:bodyPr/>
          <a:lstStyle/>
          <a:p>
            <a:endParaRPr lang="es-ES"/>
          </a:p>
        </p:txBody>
      </p:sp>
      <p:pic>
        <p:nvPicPr>
          <p:cNvPr id="18" name="Image 1" descr="preencoded.png"/>
          <p:cNvPicPr>
            <a:picLocks noChangeAspect="1"/>
          </p:cNvPicPr>
          <p:nvPr/>
        </p:nvPicPr>
        <p:blipFill>
          <a:blip r:embed="rId5"/>
          <a:stretch>
            <a:fillRect/>
          </a:stretch>
        </p:blipFill>
        <p:spPr>
          <a:xfrm>
            <a:off x="5029200" y="2857500"/>
            <a:ext cx="502920" cy="502920"/>
          </a:xfrm>
          <a:prstGeom prst="rect">
            <a:avLst/>
          </a:prstGeom>
        </p:spPr>
      </p:pic>
      <p:sp>
        <p:nvSpPr>
          <p:cNvPr id="19" name="Text 15"/>
          <p:cNvSpPr/>
          <p:nvPr/>
        </p:nvSpPr>
        <p:spPr>
          <a:xfrm>
            <a:off x="3916680" y="3749040"/>
            <a:ext cx="2727960" cy="502920"/>
          </a:xfrm>
          <a:prstGeom prst="rect">
            <a:avLst/>
          </a:prstGeom>
          <a:noFill/>
          <a:ln/>
        </p:spPr>
        <p:txBody>
          <a:bodyPr wrap="square" lIns="0" tIns="0" rIns="0" bIns="0" rtlCol="0" anchor="t"/>
          <a:lstStyle/>
          <a:p>
            <a:pPr marL="0" indent="0" algn="ctr">
              <a:lnSpc>
                <a:spcPct val="110000"/>
              </a:lnSpc>
              <a:buNone/>
            </a:pPr>
            <a:r>
              <a:rPr lang="en-US" sz="1100" b="1" kern="0" spc="100" dirty="0">
                <a:solidFill>
                  <a:srgbClr val="161630"/>
                </a:solidFill>
                <a:latin typeface="Gotham Medium" pitchFamily="34" charset="0"/>
                <a:ea typeface="Gotham Medium" pitchFamily="34" charset="-122"/>
                <a:cs typeface="Gotham Medium" pitchFamily="34" charset="-120"/>
              </a:rPr>
              <a:t>VOZ TÉCNICA DE LAS LÍNEAS</a:t>
            </a:r>
            <a:endParaRPr lang="en-US" sz="1100" dirty="0"/>
          </a:p>
        </p:txBody>
      </p:sp>
      <p:sp>
        <p:nvSpPr>
          <p:cNvPr id="20" name="Text 16"/>
          <p:cNvSpPr/>
          <p:nvPr/>
        </p:nvSpPr>
        <p:spPr>
          <a:xfrm>
            <a:off x="3962400" y="4343400"/>
            <a:ext cx="2636520" cy="594360"/>
          </a:xfrm>
          <a:prstGeom prst="rect">
            <a:avLst/>
          </a:prstGeom>
          <a:noFill/>
          <a:ln/>
        </p:spPr>
        <p:txBody>
          <a:bodyPr wrap="square" lIns="0" tIns="0" rIns="0" bIns="0" rtlCol="0" anchor="t"/>
          <a:lstStyle/>
          <a:p>
            <a:pPr marL="0" indent="0" algn="ctr">
              <a:lnSpc>
                <a:spcPct val="125000"/>
              </a:lnSpc>
              <a:buNone/>
            </a:pPr>
            <a:r>
              <a:rPr lang="en-US" sz="1000" dirty="0">
                <a:solidFill>
                  <a:srgbClr val="161630"/>
                </a:solidFill>
                <a:latin typeface="Gotham Book" pitchFamily="34" charset="0"/>
                <a:ea typeface="Gotham Book" pitchFamily="34" charset="-122"/>
                <a:cs typeface="Gotham Book" pitchFamily="34" charset="-120"/>
              </a:rPr>
              <a:t>Quien conozca la sustancia de lo que se investiga</a:t>
            </a:r>
            <a:endParaRPr lang="en-US" sz="1000" dirty="0"/>
          </a:p>
        </p:txBody>
      </p:sp>
      <p:sp>
        <p:nvSpPr>
          <p:cNvPr id="21" name="Shape 17"/>
          <p:cNvSpPr/>
          <p:nvPr/>
        </p:nvSpPr>
        <p:spPr>
          <a:xfrm>
            <a:off x="4145280" y="4983480"/>
            <a:ext cx="2270760" cy="0"/>
          </a:xfrm>
          <a:prstGeom prst="line">
            <a:avLst/>
          </a:prstGeom>
          <a:noFill/>
          <a:ln w="6350">
            <a:solidFill>
              <a:srgbClr val="D8D4D0"/>
            </a:solidFill>
            <a:prstDash val="solid"/>
          </a:ln>
        </p:spPr>
        <p:txBody>
          <a:bodyPr/>
          <a:lstStyle/>
          <a:p>
            <a:endParaRPr lang="es-ES"/>
          </a:p>
        </p:txBody>
      </p:sp>
      <p:sp>
        <p:nvSpPr>
          <p:cNvPr id="22" name="Text 18"/>
          <p:cNvSpPr/>
          <p:nvPr/>
        </p:nvSpPr>
        <p:spPr>
          <a:xfrm>
            <a:off x="3962400" y="5074920"/>
            <a:ext cx="2636520" cy="411480"/>
          </a:xfrm>
          <a:prstGeom prst="rect">
            <a:avLst/>
          </a:prstGeom>
          <a:noFill/>
          <a:ln/>
        </p:spPr>
        <p:txBody>
          <a:bodyPr wrap="square" lIns="0" tIns="0" rIns="0" bIns="0" rtlCol="0" anchor="t"/>
          <a:lstStyle/>
          <a:p>
            <a:pPr marL="0" indent="0" algn="ctr">
              <a:lnSpc>
                <a:spcPct val="125000"/>
              </a:lnSpc>
              <a:buNone/>
            </a:pPr>
            <a:r>
              <a:rPr lang="en-US" sz="900" i="1" dirty="0">
                <a:latin typeface="Gotham Light" pitchFamily="34" charset="0"/>
                <a:ea typeface="Gotham Light" pitchFamily="34" charset="-122"/>
                <a:cs typeface="Gotham Light" pitchFamily="34" charset="-120"/>
              </a:rPr>
              <a:t>líderes de grupo · coordinadores de línea · investigadores principales</a:t>
            </a:r>
            <a:endParaRPr lang="en-US" sz="900" dirty="0"/>
          </a:p>
        </p:txBody>
      </p:sp>
      <p:sp>
        <p:nvSpPr>
          <p:cNvPr id="23" name="Shape 19"/>
          <p:cNvSpPr/>
          <p:nvPr/>
        </p:nvSpPr>
        <p:spPr>
          <a:xfrm>
            <a:off x="7010400" y="1874520"/>
            <a:ext cx="3002280" cy="3657600"/>
          </a:xfrm>
          <a:prstGeom prst="rect">
            <a:avLst/>
          </a:prstGeom>
          <a:solidFill>
            <a:srgbClr val="FFFFFF"/>
          </a:solidFill>
          <a:ln w="25400">
            <a:solidFill>
              <a:srgbClr val="FF5A00"/>
            </a:solidFill>
            <a:prstDash val="solid"/>
          </a:ln>
        </p:spPr>
        <p:txBody>
          <a:bodyPr/>
          <a:lstStyle/>
          <a:p>
            <a:endParaRPr lang="es-ES"/>
          </a:p>
        </p:txBody>
      </p:sp>
      <p:sp>
        <p:nvSpPr>
          <p:cNvPr id="24" name="Shape 20"/>
          <p:cNvSpPr/>
          <p:nvPr/>
        </p:nvSpPr>
        <p:spPr>
          <a:xfrm>
            <a:off x="7010400" y="1874520"/>
            <a:ext cx="3002280" cy="502920"/>
          </a:xfrm>
          <a:prstGeom prst="rect">
            <a:avLst/>
          </a:prstGeom>
          <a:solidFill>
            <a:srgbClr val="161630"/>
          </a:solidFill>
          <a:ln w="12700">
            <a:solidFill>
              <a:srgbClr val="161630"/>
            </a:solidFill>
            <a:prstDash val="solid"/>
          </a:ln>
        </p:spPr>
        <p:txBody>
          <a:bodyPr/>
          <a:lstStyle/>
          <a:p>
            <a:endParaRPr lang="es-ES"/>
          </a:p>
        </p:txBody>
      </p:sp>
      <p:sp>
        <p:nvSpPr>
          <p:cNvPr id="25" name="Text 21"/>
          <p:cNvSpPr/>
          <p:nvPr/>
        </p:nvSpPr>
        <p:spPr>
          <a:xfrm>
            <a:off x="7193280" y="1874520"/>
            <a:ext cx="2636520" cy="502920"/>
          </a:xfrm>
          <a:prstGeom prst="rect">
            <a:avLst/>
          </a:prstGeom>
          <a:noFill/>
          <a:ln/>
        </p:spPr>
        <p:txBody>
          <a:bodyPr wrap="square" lIns="0" tIns="0" rIns="0" bIns="0" rtlCol="0" anchor="ctr"/>
          <a:lstStyle/>
          <a:p>
            <a:pPr marL="0" indent="0" algn="l">
              <a:buNone/>
            </a:pPr>
            <a:r>
              <a:rPr lang="en-US" sz="1200" b="1" kern="0" spc="200" dirty="0">
                <a:solidFill>
                  <a:srgbClr val="FF5A00"/>
                </a:solidFill>
                <a:latin typeface="Gotham Medium" pitchFamily="34" charset="0"/>
                <a:ea typeface="Gotham Medium" pitchFamily="34" charset="-122"/>
                <a:cs typeface="Gotham Medium" pitchFamily="34" charset="-120"/>
              </a:rPr>
              <a:t>Voz 03</a:t>
            </a:r>
            <a:endParaRPr lang="en-US" sz="1200" dirty="0"/>
          </a:p>
        </p:txBody>
      </p:sp>
      <p:sp>
        <p:nvSpPr>
          <p:cNvPr id="26" name="Shape 22"/>
          <p:cNvSpPr/>
          <p:nvPr/>
        </p:nvSpPr>
        <p:spPr>
          <a:xfrm>
            <a:off x="8054340" y="2651760"/>
            <a:ext cx="914400" cy="914400"/>
          </a:xfrm>
          <a:prstGeom prst="ellipse">
            <a:avLst/>
          </a:prstGeom>
          <a:solidFill>
            <a:srgbClr val="FF5A00"/>
          </a:solidFill>
          <a:ln w="12700">
            <a:solidFill>
              <a:srgbClr val="FF5A00"/>
            </a:solidFill>
            <a:prstDash val="solid"/>
          </a:ln>
        </p:spPr>
        <p:txBody>
          <a:bodyPr/>
          <a:lstStyle/>
          <a:p>
            <a:endParaRPr lang="es-ES"/>
          </a:p>
        </p:txBody>
      </p:sp>
      <p:pic>
        <p:nvPicPr>
          <p:cNvPr id="27" name="Image 2" descr="preencoded.png"/>
          <p:cNvPicPr>
            <a:picLocks noChangeAspect="1"/>
          </p:cNvPicPr>
          <p:nvPr/>
        </p:nvPicPr>
        <p:blipFill>
          <a:blip r:embed="rId6"/>
          <a:stretch>
            <a:fillRect/>
          </a:stretch>
        </p:blipFill>
        <p:spPr>
          <a:xfrm>
            <a:off x="8260080" y="2857500"/>
            <a:ext cx="502920" cy="502920"/>
          </a:xfrm>
          <a:prstGeom prst="rect">
            <a:avLst/>
          </a:prstGeom>
        </p:spPr>
      </p:pic>
      <p:sp>
        <p:nvSpPr>
          <p:cNvPr id="28" name="Text 23"/>
          <p:cNvSpPr/>
          <p:nvPr/>
        </p:nvSpPr>
        <p:spPr>
          <a:xfrm>
            <a:off x="7147560" y="3749040"/>
            <a:ext cx="2727960" cy="502920"/>
          </a:xfrm>
          <a:prstGeom prst="rect">
            <a:avLst/>
          </a:prstGeom>
          <a:noFill/>
          <a:ln/>
        </p:spPr>
        <p:txBody>
          <a:bodyPr wrap="square" lIns="0" tIns="0" rIns="0" bIns="0" rtlCol="0" anchor="t"/>
          <a:lstStyle/>
          <a:p>
            <a:pPr marL="0" indent="0" algn="ctr">
              <a:lnSpc>
                <a:spcPct val="110000"/>
              </a:lnSpc>
              <a:buNone/>
            </a:pPr>
            <a:r>
              <a:rPr lang="en-US" sz="1100" b="1" kern="0" spc="100" dirty="0">
                <a:solidFill>
                  <a:srgbClr val="161630"/>
                </a:solidFill>
                <a:latin typeface="Gotham Medium" pitchFamily="34" charset="0"/>
                <a:ea typeface="Gotham Medium" pitchFamily="34" charset="-122"/>
                <a:cs typeface="Gotham Medium" pitchFamily="34" charset="-120"/>
              </a:rPr>
              <a:t>VOZ DE TRANSFERENCIA O PI</a:t>
            </a:r>
            <a:endParaRPr lang="en-US" sz="1100" dirty="0"/>
          </a:p>
        </p:txBody>
      </p:sp>
      <p:sp>
        <p:nvSpPr>
          <p:cNvPr id="29" name="Text 24"/>
          <p:cNvSpPr/>
          <p:nvPr/>
        </p:nvSpPr>
        <p:spPr>
          <a:xfrm>
            <a:off x="7193280" y="4343400"/>
            <a:ext cx="2636520" cy="594360"/>
          </a:xfrm>
          <a:prstGeom prst="rect">
            <a:avLst/>
          </a:prstGeom>
          <a:noFill/>
          <a:ln/>
        </p:spPr>
        <p:txBody>
          <a:bodyPr wrap="square" lIns="0" tIns="0" rIns="0" bIns="0" rtlCol="0" anchor="t"/>
          <a:lstStyle/>
          <a:p>
            <a:pPr marL="0" indent="0" algn="ctr">
              <a:lnSpc>
                <a:spcPct val="125000"/>
              </a:lnSpc>
              <a:buNone/>
            </a:pPr>
            <a:r>
              <a:rPr lang="en-US" sz="1000" dirty="0">
                <a:solidFill>
                  <a:srgbClr val="161630"/>
                </a:solidFill>
                <a:latin typeface="Gotham Book" pitchFamily="34" charset="0"/>
                <a:ea typeface="Gotham Book" pitchFamily="34" charset="-122"/>
                <a:cs typeface="Gotham Book" pitchFamily="34" charset="-120"/>
              </a:rPr>
              <a:t>Quien sepa traducir investigación a algo que otros adopten</a:t>
            </a:r>
            <a:endParaRPr lang="en-US" sz="1000" dirty="0"/>
          </a:p>
        </p:txBody>
      </p:sp>
      <p:sp>
        <p:nvSpPr>
          <p:cNvPr id="30" name="Shape 25"/>
          <p:cNvSpPr/>
          <p:nvPr/>
        </p:nvSpPr>
        <p:spPr>
          <a:xfrm>
            <a:off x="7376160" y="4983480"/>
            <a:ext cx="2270760" cy="0"/>
          </a:xfrm>
          <a:prstGeom prst="line">
            <a:avLst/>
          </a:prstGeom>
          <a:noFill/>
          <a:ln w="6350">
            <a:solidFill>
              <a:srgbClr val="D8D4D0"/>
            </a:solidFill>
            <a:prstDash val="solid"/>
          </a:ln>
        </p:spPr>
        <p:txBody>
          <a:bodyPr/>
          <a:lstStyle/>
          <a:p>
            <a:endParaRPr lang="es-ES"/>
          </a:p>
        </p:txBody>
      </p:sp>
      <p:sp>
        <p:nvSpPr>
          <p:cNvPr id="31" name="Text 26"/>
          <p:cNvSpPr/>
          <p:nvPr/>
        </p:nvSpPr>
        <p:spPr>
          <a:xfrm>
            <a:off x="7193280" y="5074920"/>
            <a:ext cx="2636520" cy="411480"/>
          </a:xfrm>
          <a:prstGeom prst="rect">
            <a:avLst/>
          </a:prstGeom>
          <a:noFill/>
          <a:ln/>
        </p:spPr>
        <p:txBody>
          <a:bodyPr wrap="square" lIns="0" tIns="0" rIns="0" bIns="0" rtlCol="0" anchor="t"/>
          <a:lstStyle/>
          <a:p>
            <a:pPr marL="0" indent="0" algn="ctr">
              <a:lnSpc>
                <a:spcPct val="125000"/>
              </a:lnSpc>
              <a:buNone/>
            </a:pPr>
            <a:r>
              <a:rPr lang="en-US" sz="900" i="1" dirty="0">
                <a:latin typeface="Gotham Light" pitchFamily="34" charset="0"/>
                <a:ea typeface="Gotham Light" pitchFamily="34" charset="-122"/>
                <a:cs typeface="Gotham Light" pitchFamily="34" charset="-120"/>
              </a:rPr>
              <a:t>OTRI · dirección de vinculación · área de PI · asesor externo si no existe</a:t>
            </a:r>
            <a:endParaRPr lang="en-US" sz="900" dirty="0"/>
          </a:p>
        </p:txBody>
      </p:sp>
      <p:sp>
        <p:nvSpPr>
          <p:cNvPr id="32" name="Text 27"/>
          <p:cNvSpPr/>
          <p:nvPr/>
        </p:nvSpPr>
        <p:spPr>
          <a:xfrm>
            <a:off x="548640" y="5715000"/>
            <a:ext cx="9464040" cy="320040"/>
          </a:xfrm>
          <a:prstGeom prst="rect">
            <a:avLst/>
          </a:prstGeom>
          <a:noFill/>
          <a:ln/>
        </p:spPr>
        <p:txBody>
          <a:bodyPr wrap="square" lIns="0" tIns="0" rIns="0" bIns="0" rtlCol="0" anchor="ctr"/>
          <a:lstStyle/>
          <a:p>
            <a:pPr marL="0" indent="0" algn="ctr">
              <a:buNone/>
            </a:pPr>
            <a:r>
              <a:rPr lang="en-US" sz="1400" i="1" dirty="0">
                <a:latin typeface="Gotham Light" pitchFamily="34" charset="0"/>
                <a:ea typeface="Gotham Light" pitchFamily="34" charset="-122"/>
                <a:cs typeface="Gotham Light" pitchFamily="34" charset="-120"/>
              </a:rPr>
              <a:t>La primera conversación útil suele necesitar las tres voces. Sin alguna, falta una pieza estructural.</a:t>
            </a:r>
            <a:endParaRPr lang="en-US" sz="1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 pregunta y el modelo según su nivel</a:t>
            </a:r>
            <a:endParaRPr lang="en-US" sz="2400" dirty="0"/>
          </a:p>
        </p:txBody>
      </p:sp>
      <p:sp>
        <p:nvSpPr>
          <p:cNvPr id="3" name="Shape 1"/>
          <p:cNvSpPr/>
          <p:nvPr/>
        </p:nvSpPr>
        <p:spPr>
          <a:xfrm>
            <a:off x="548640" y="137160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LO QUE CAMBIA ES POR DÓNDE EMPEZAR LA CONVERSACIÓN</a:t>
            </a:r>
            <a:endParaRPr lang="en-US" sz="1000" dirty="0"/>
          </a:p>
        </p:txBody>
      </p:sp>
      <p:sp>
        <p:nvSpPr>
          <p:cNvPr id="5" name="Shape 3"/>
          <p:cNvSpPr/>
          <p:nvPr/>
        </p:nvSpPr>
        <p:spPr>
          <a:xfrm>
            <a:off x="548640" y="1920240"/>
            <a:ext cx="1005840" cy="1097280"/>
          </a:xfrm>
          <a:prstGeom prst="rect">
            <a:avLst/>
          </a:prstGeom>
          <a:solidFill>
            <a:srgbClr val="161630"/>
          </a:solidFill>
          <a:ln w="12700">
            <a:solidFill>
              <a:srgbClr val="161630"/>
            </a:solidFill>
            <a:prstDash val="solid"/>
          </a:ln>
        </p:spPr>
        <p:txBody>
          <a:bodyPr/>
          <a:lstStyle/>
          <a:p>
            <a:endParaRPr lang="es-ES"/>
          </a:p>
        </p:txBody>
      </p:sp>
      <p:sp>
        <p:nvSpPr>
          <p:cNvPr id="6" name="Text 4"/>
          <p:cNvSpPr/>
          <p:nvPr/>
        </p:nvSpPr>
        <p:spPr>
          <a:xfrm>
            <a:off x="548640" y="2057400"/>
            <a:ext cx="10058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NIVEL</a:t>
            </a:r>
            <a:endParaRPr lang="en-US" sz="900" dirty="0"/>
          </a:p>
        </p:txBody>
      </p:sp>
      <p:sp>
        <p:nvSpPr>
          <p:cNvPr id="7" name="Text 5"/>
          <p:cNvSpPr/>
          <p:nvPr/>
        </p:nvSpPr>
        <p:spPr>
          <a:xfrm>
            <a:off x="548640" y="2286000"/>
            <a:ext cx="1005840" cy="640080"/>
          </a:xfrm>
          <a:prstGeom prst="rect">
            <a:avLst/>
          </a:prstGeom>
          <a:noFill/>
          <a:ln/>
        </p:spPr>
        <p:txBody>
          <a:bodyPr wrap="square" lIns="0" tIns="0" rIns="0" bIns="0" rtlCol="0" anchor="t"/>
          <a:lstStyle/>
          <a:p>
            <a:pPr marL="0" indent="0" algn="ctr">
              <a:buNone/>
            </a:pPr>
            <a:r>
              <a:rPr lang="en-US" sz="3000" b="1" dirty="0">
                <a:solidFill>
                  <a:srgbClr val="FFFFFF"/>
                </a:solidFill>
                <a:latin typeface="Gotham Black" pitchFamily="34" charset="0"/>
                <a:ea typeface="Gotham Black" pitchFamily="34" charset="-122"/>
                <a:cs typeface="Gotham Black" pitchFamily="34" charset="-120"/>
              </a:rPr>
              <a:t>01</a:t>
            </a:r>
            <a:endParaRPr lang="en-US" sz="3000" dirty="0"/>
          </a:p>
        </p:txBody>
      </p:sp>
      <p:sp>
        <p:nvSpPr>
          <p:cNvPr id="8" name="Text 6"/>
          <p:cNvSpPr/>
          <p:nvPr/>
        </p:nvSpPr>
        <p:spPr>
          <a:xfrm>
            <a:off x="1737360" y="1920240"/>
            <a:ext cx="8275320" cy="228600"/>
          </a:xfrm>
          <a:prstGeom prst="rect">
            <a:avLst/>
          </a:prstGeom>
          <a:noFill/>
          <a:ln/>
        </p:spPr>
        <p:txBody>
          <a:bodyPr wrap="square" lIns="0" tIns="0" rIns="0" bIns="0" rtlCol="0" anchor="t"/>
          <a:lstStyle/>
          <a:p>
            <a:pPr marL="0" indent="0" algn="l">
              <a:buNone/>
            </a:pPr>
            <a:r>
              <a:rPr lang="en-US" sz="800" b="1" kern="0" spc="200" dirty="0">
                <a:solidFill>
                  <a:srgbClr val="FF5A00"/>
                </a:solidFill>
                <a:latin typeface="Gotham Medium" pitchFamily="34" charset="0"/>
                <a:ea typeface="Gotham Medium" pitchFamily="34" charset="-122"/>
                <a:cs typeface="Gotham Medium" pitchFamily="34" charset="-120"/>
              </a:rPr>
              <a:t>PREGUNTA DE APERTURA</a:t>
            </a:r>
            <a:endParaRPr lang="en-US" sz="800" dirty="0"/>
          </a:p>
        </p:txBody>
      </p:sp>
      <p:sp>
        <p:nvSpPr>
          <p:cNvPr id="9" name="Text 7"/>
          <p:cNvSpPr/>
          <p:nvPr/>
        </p:nvSpPr>
        <p:spPr>
          <a:xfrm>
            <a:off x="1737360" y="2167128"/>
            <a:ext cx="8275320" cy="594360"/>
          </a:xfrm>
          <a:prstGeom prst="rect">
            <a:avLst/>
          </a:prstGeom>
          <a:noFill/>
          <a:ln/>
        </p:spPr>
        <p:txBody>
          <a:bodyPr wrap="square" lIns="0" tIns="0" rIns="0" bIns="0" rtlCol="0" anchor="t"/>
          <a:lstStyle/>
          <a:p>
            <a:pPr marL="0" indent="0" algn="l">
              <a:lnSpc>
                <a:spcPct val="120000"/>
              </a:lnSpc>
              <a:buNone/>
            </a:pPr>
            <a:r>
              <a:rPr lang="en-US" sz="1200" i="1" dirty="0">
                <a:solidFill>
                  <a:srgbClr val="161630"/>
                </a:solidFill>
                <a:latin typeface="Gotham Light" pitchFamily="34" charset="0"/>
                <a:ea typeface="Gotham Light" pitchFamily="34" charset="-122"/>
                <a:cs typeface="Gotham Light" pitchFamily="34" charset="-120"/>
              </a:rPr>
              <a:t>"¿Estamos eligiendo nuestras líneas con criterio de horizonte de transferencia, o solo con criterio de excelencia académica?"</a:t>
            </a:r>
            <a:endParaRPr lang="en-US" sz="1200" dirty="0"/>
          </a:p>
        </p:txBody>
      </p:sp>
      <p:sp>
        <p:nvSpPr>
          <p:cNvPr id="10" name="Text 8"/>
          <p:cNvSpPr/>
          <p:nvPr/>
        </p:nvSpPr>
        <p:spPr>
          <a:xfrm>
            <a:off x="1737360" y="2743200"/>
            <a:ext cx="8275320" cy="274320"/>
          </a:xfrm>
          <a:prstGeom prst="rect">
            <a:avLst/>
          </a:prstGeom>
          <a:noFill/>
          <a:ln/>
        </p:spPr>
        <p:txBody>
          <a:bodyPr wrap="square" lIns="0" tIns="0" rIns="0" bIns="0" rtlCol="0" anchor="t"/>
          <a:lstStyle/>
          <a:p>
            <a:pPr marL="0" indent="0" algn="l">
              <a:buNone/>
            </a:pPr>
            <a:r>
              <a:rPr lang="en-US" sz="1000" dirty="0">
                <a:latin typeface="Gotham Book" pitchFamily="34" charset="0"/>
                <a:ea typeface="Gotham Book" pitchFamily="34" charset="-122"/>
                <a:cs typeface="Gotham Book" pitchFamily="34" charset="-120"/>
              </a:rPr>
              <a:t>Modelo recomendado: MIXTO con apoyo externo (CEDIA · universidades aliadas · consultoras)</a:t>
            </a:r>
            <a:endParaRPr lang="en-US" sz="1000" dirty="0"/>
          </a:p>
        </p:txBody>
      </p:sp>
      <p:sp>
        <p:nvSpPr>
          <p:cNvPr id="11" name="Shape 9"/>
          <p:cNvSpPr/>
          <p:nvPr/>
        </p:nvSpPr>
        <p:spPr>
          <a:xfrm>
            <a:off x="548640" y="3108960"/>
            <a:ext cx="9464040" cy="0"/>
          </a:xfrm>
          <a:prstGeom prst="line">
            <a:avLst/>
          </a:prstGeom>
          <a:noFill/>
          <a:ln w="6350">
            <a:solidFill>
              <a:srgbClr val="D8D4D0"/>
            </a:solidFill>
            <a:prstDash val="solid"/>
          </a:ln>
        </p:spPr>
        <p:txBody>
          <a:bodyPr/>
          <a:lstStyle/>
          <a:p>
            <a:endParaRPr lang="es-ES"/>
          </a:p>
        </p:txBody>
      </p:sp>
      <p:sp>
        <p:nvSpPr>
          <p:cNvPr id="12" name="Shape 10"/>
          <p:cNvSpPr/>
          <p:nvPr/>
        </p:nvSpPr>
        <p:spPr>
          <a:xfrm>
            <a:off x="548640" y="3154680"/>
            <a:ext cx="1005840" cy="1097280"/>
          </a:xfrm>
          <a:prstGeom prst="rect">
            <a:avLst/>
          </a:prstGeom>
          <a:solidFill>
            <a:srgbClr val="161630"/>
          </a:solidFill>
          <a:ln w="12700">
            <a:solidFill>
              <a:srgbClr val="161630"/>
            </a:solidFill>
            <a:prstDash val="solid"/>
          </a:ln>
        </p:spPr>
        <p:txBody>
          <a:bodyPr/>
          <a:lstStyle/>
          <a:p>
            <a:endParaRPr lang="es-ES"/>
          </a:p>
        </p:txBody>
      </p:sp>
      <p:sp>
        <p:nvSpPr>
          <p:cNvPr id="13" name="Text 11"/>
          <p:cNvSpPr/>
          <p:nvPr/>
        </p:nvSpPr>
        <p:spPr>
          <a:xfrm>
            <a:off x="548640" y="3291840"/>
            <a:ext cx="10058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NIVEL</a:t>
            </a:r>
            <a:endParaRPr lang="en-US" sz="900" dirty="0"/>
          </a:p>
        </p:txBody>
      </p:sp>
      <p:sp>
        <p:nvSpPr>
          <p:cNvPr id="14" name="Text 12"/>
          <p:cNvSpPr/>
          <p:nvPr/>
        </p:nvSpPr>
        <p:spPr>
          <a:xfrm>
            <a:off x="548640" y="3520440"/>
            <a:ext cx="1005840" cy="640080"/>
          </a:xfrm>
          <a:prstGeom prst="rect">
            <a:avLst/>
          </a:prstGeom>
          <a:noFill/>
          <a:ln/>
        </p:spPr>
        <p:txBody>
          <a:bodyPr wrap="square" lIns="0" tIns="0" rIns="0" bIns="0" rtlCol="0" anchor="t"/>
          <a:lstStyle/>
          <a:p>
            <a:pPr marL="0" indent="0" algn="ctr">
              <a:buNone/>
            </a:pPr>
            <a:r>
              <a:rPr lang="en-US" sz="3000" b="1" dirty="0">
                <a:solidFill>
                  <a:srgbClr val="FFFFFF"/>
                </a:solidFill>
                <a:latin typeface="Gotham Black" pitchFamily="34" charset="0"/>
                <a:ea typeface="Gotham Black" pitchFamily="34" charset="-122"/>
                <a:cs typeface="Gotham Black" pitchFamily="34" charset="-120"/>
              </a:rPr>
              <a:t>02</a:t>
            </a:r>
            <a:endParaRPr lang="en-US" sz="3000" dirty="0"/>
          </a:p>
        </p:txBody>
      </p:sp>
      <p:sp>
        <p:nvSpPr>
          <p:cNvPr id="15" name="Text 13"/>
          <p:cNvSpPr/>
          <p:nvPr/>
        </p:nvSpPr>
        <p:spPr>
          <a:xfrm>
            <a:off x="1737360" y="3154680"/>
            <a:ext cx="8275320" cy="228600"/>
          </a:xfrm>
          <a:prstGeom prst="rect">
            <a:avLst/>
          </a:prstGeom>
          <a:noFill/>
          <a:ln/>
        </p:spPr>
        <p:txBody>
          <a:bodyPr wrap="square" lIns="0" tIns="0" rIns="0" bIns="0" rtlCol="0" anchor="t"/>
          <a:lstStyle/>
          <a:p>
            <a:pPr marL="0" indent="0" algn="l">
              <a:buNone/>
            </a:pPr>
            <a:r>
              <a:rPr lang="en-US" sz="800" b="1" kern="0" spc="200" dirty="0">
                <a:solidFill>
                  <a:srgbClr val="FF5A00"/>
                </a:solidFill>
                <a:latin typeface="Gotham Medium" pitchFamily="34" charset="0"/>
                <a:ea typeface="Gotham Medium" pitchFamily="34" charset="-122"/>
                <a:cs typeface="Gotham Medium" pitchFamily="34" charset="-120"/>
              </a:rPr>
              <a:t>PREGUNTA DE APERTURA</a:t>
            </a:r>
            <a:endParaRPr lang="en-US" sz="800" dirty="0"/>
          </a:p>
        </p:txBody>
      </p:sp>
      <p:sp>
        <p:nvSpPr>
          <p:cNvPr id="16" name="Text 14"/>
          <p:cNvSpPr/>
          <p:nvPr/>
        </p:nvSpPr>
        <p:spPr>
          <a:xfrm>
            <a:off x="1737360" y="3401568"/>
            <a:ext cx="8275320" cy="594360"/>
          </a:xfrm>
          <a:prstGeom prst="rect">
            <a:avLst/>
          </a:prstGeom>
          <a:noFill/>
          <a:ln/>
        </p:spPr>
        <p:txBody>
          <a:bodyPr wrap="square" lIns="0" tIns="0" rIns="0" bIns="0" rtlCol="0" anchor="t"/>
          <a:lstStyle/>
          <a:p>
            <a:pPr marL="0" indent="0" algn="l">
              <a:lnSpc>
                <a:spcPct val="120000"/>
              </a:lnSpc>
              <a:buNone/>
            </a:pPr>
            <a:r>
              <a:rPr lang="en-US" sz="1200" i="1" dirty="0">
                <a:solidFill>
                  <a:srgbClr val="161630"/>
                </a:solidFill>
                <a:latin typeface="Gotham Light" pitchFamily="34" charset="0"/>
                <a:ea typeface="Gotham Light" pitchFamily="34" charset="-122"/>
                <a:cs typeface="Gotham Light" pitchFamily="34" charset="-120"/>
              </a:rPr>
              <a:t>"¿Qué empresas, qué entidades públicas, qué aliados deberíamos estar conociendo y aún no estamos?"</a:t>
            </a:r>
            <a:endParaRPr lang="en-US" sz="1200" dirty="0"/>
          </a:p>
        </p:txBody>
      </p:sp>
      <p:sp>
        <p:nvSpPr>
          <p:cNvPr id="17" name="Text 15"/>
          <p:cNvSpPr/>
          <p:nvPr/>
        </p:nvSpPr>
        <p:spPr>
          <a:xfrm>
            <a:off x="1737360" y="3977640"/>
            <a:ext cx="8275320" cy="274320"/>
          </a:xfrm>
          <a:prstGeom prst="rect">
            <a:avLst/>
          </a:prstGeom>
          <a:noFill/>
          <a:ln/>
        </p:spPr>
        <p:txBody>
          <a:bodyPr wrap="square" lIns="0" tIns="0" rIns="0" bIns="0" rtlCol="0" anchor="t"/>
          <a:lstStyle/>
          <a:p>
            <a:pPr marL="0" indent="0" algn="l">
              <a:buNone/>
            </a:pPr>
            <a:r>
              <a:rPr lang="en-US" sz="1000" dirty="0">
                <a:latin typeface="Gotham Book" pitchFamily="34" charset="0"/>
                <a:ea typeface="Gotham Book" pitchFamily="34" charset="-122"/>
                <a:cs typeface="Gotham Book" pitchFamily="34" charset="-120"/>
              </a:rPr>
              <a:t>Modelo recomendado: MIXTO con interno creciente (coordinador propio + apoyo especializado)</a:t>
            </a:r>
            <a:endParaRPr lang="en-US" sz="1000" dirty="0"/>
          </a:p>
        </p:txBody>
      </p:sp>
      <p:sp>
        <p:nvSpPr>
          <p:cNvPr id="18" name="Shape 16"/>
          <p:cNvSpPr/>
          <p:nvPr/>
        </p:nvSpPr>
        <p:spPr>
          <a:xfrm>
            <a:off x="548640" y="4343400"/>
            <a:ext cx="9464040" cy="0"/>
          </a:xfrm>
          <a:prstGeom prst="line">
            <a:avLst/>
          </a:prstGeom>
          <a:noFill/>
          <a:ln w="6350">
            <a:solidFill>
              <a:srgbClr val="D8D4D0"/>
            </a:solidFill>
            <a:prstDash val="solid"/>
          </a:ln>
        </p:spPr>
        <p:txBody>
          <a:bodyPr/>
          <a:lstStyle/>
          <a:p>
            <a:endParaRPr lang="es-ES"/>
          </a:p>
        </p:txBody>
      </p:sp>
      <p:sp>
        <p:nvSpPr>
          <p:cNvPr id="19" name="Shape 17"/>
          <p:cNvSpPr/>
          <p:nvPr/>
        </p:nvSpPr>
        <p:spPr>
          <a:xfrm>
            <a:off x="548640" y="4389120"/>
            <a:ext cx="1005840" cy="1097280"/>
          </a:xfrm>
          <a:prstGeom prst="rect">
            <a:avLst/>
          </a:prstGeom>
          <a:solidFill>
            <a:srgbClr val="161630"/>
          </a:solidFill>
          <a:ln w="12700">
            <a:solidFill>
              <a:srgbClr val="161630"/>
            </a:solidFill>
            <a:prstDash val="solid"/>
          </a:ln>
        </p:spPr>
        <p:txBody>
          <a:bodyPr/>
          <a:lstStyle/>
          <a:p>
            <a:endParaRPr lang="es-ES"/>
          </a:p>
        </p:txBody>
      </p:sp>
      <p:sp>
        <p:nvSpPr>
          <p:cNvPr id="20" name="Text 18"/>
          <p:cNvSpPr/>
          <p:nvPr/>
        </p:nvSpPr>
        <p:spPr>
          <a:xfrm>
            <a:off x="548640" y="4526280"/>
            <a:ext cx="1005840" cy="274320"/>
          </a:xfrm>
          <a:prstGeom prst="rect">
            <a:avLst/>
          </a:prstGeom>
          <a:noFill/>
          <a:ln/>
        </p:spPr>
        <p:txBody>
          <a:bodyPr wrap="square" lIns="0" tIns="0" rIns="0" bIns="0" rtlCol="0" anchor="t"/>
          <a:lstStyle/>
          <a:p>
            <a:pPr marL="0" indent="0" algn="ctr">
              <a:buNone/>
            </a:pPr>
            <a:r>
              <a:rPr lang="en-US" sz="900" b="1" kern="0" spc="200" dirty="0">
                <a:solidFill>
                  <a:srgbClr val="FF5A00"/>
                </a:solidFill>
                <a:latin typeface="Gotham Medium" pitchFamily="34" charset="0"/>
                <a:ea typeface="Gotham Medium" pitchFamily="34" charset="-122"/>
                <a:cs typeface="Gotham Medium" pitchFamily="34" charset="-120"/>
              </a:rPr>
              <a:t>NIVEL</a:t>
            </a:r>
            <a:endParaRPr lang="en-US" sz="900" dirty="0"/>
          </a:p>
        </p:txBody>
      </p:sp>
      <p:sp>
        <p:nvSpPr>
          <p:cNvPr id="21" name="Text 19"/>
          <p:cNvSpPr/>
          <p:nvPr/>
        </p:nvSpPr>
        <p:spPr>
          <a:xfrm>
            <a:off x="548640" y="4754880"/>
            <a:ext cx="1005840" cy="640080"/>
          </a:xfrm>
          <a:prstGeom prst="rect">
            <a:avLst/>
          </a:prstGeom>
          <a:noFill/>
          <a:ln/>
        </p:spPr>
        <p:txBody>
          <a:bodyPr wrap="square" lIns="0" tIns="0" rIns="0" bIns="0" rtlCol="0" anchor="t"/>
          <a:lstStyle/>
          <a:p>
            <a:pPr marL="0" indent="0" algn="ctr">
              <a:buNone/>
            </a:pPr>
            <a:r>
              <a:rPr lang="en-US" sz="3000" b="1" dirty="0">
                <a:solidFill>
                  <a:srgbClr val="FFFFFF"/>
                </a:solidFill>
                <a:latin typeface="Gotham Black" pitchFamily="34" charset="0"/>
                <a:ea typeface="Gotham Black" pitchFamily="34" charset="-122"/>
                <a:cs typeface="Gotham Black" pitchFamily="34" charset="-120"/>
              </a:rPr>
              <a:t>03</a:t>
            </a:r>
            <a:endParaRPr lang="en-US" sz="3000" dirty="0"/>
          </a:p>
        </p:txBody>
      </p:sp>
      <p:sp>
        <p:nvSpPr>
          <p:cNvPr id="22" name="Text 20"/>
          <p:cNvSpPr/>
          <p:nvPr/>
        </p:nvSpPr>
        <p:spPr>
          <a:xfrm>
            <a:off x="1737360" y="4389120"/>
            <a:ext cx="8275320" cy="228600"/>
          </a:xfrm>
          <a:prstGeom prst="rect">
            <a:avLst/>
          </a:prstGeom>
          <a:noFill/>
          <a:ln/>
        </p:spPr>
        <p:txBody>
          <a:bodyPr wrap="square" lIns="0" tIns="0" rIns="0" bIns="0" rtlCol="0" anchor="t"/>
          <a:lstStyle/>
          <a:p>
            <a:pPr marL="0" indent="0" algn="l">
              <a:buNone/>
            </a:pPr>
            <a:r>
              <a:rPr lang="en-US" sz="800" b="1" kern="0" spc="200" dirty="0">
                <a:solidFill>
                  <a:srgbClr val="FF5A00"/>
                </a:solidFill>
                <a:latin typeface="Gotham Medium" pitchFamily="34" charset="0"/>
                <a:ea typeface="Gotham Medium" pitchFamily="34" charset="-122"/>
                <a:cs typeface="Gotham Medium" pitchFamily="34" charset="-120"/>
              </a:rPr>
              <a:t>PREGUNTA DE APERTURA</a:t>
            </a:r>
            <a:endParaRPr lang="en-US" sz="800" dirty="0"/>
          </a:p>
        </p:txBody>
      </p:sp>
      <p:sp>
        <p:nvSpPr>
          <p:cNvPr id="23" name="Text 21"/>
          <p:cNvSpPr/>
          <p:nvPr/>
        </p:nvSpPr>
        <p:spPr>
          <a:xfrm>
            <a:off x="1737360" y="4636008"/>
            <a:ext cx="8275320" cy="594360"/>
          </a:xfrm>
          <a:prstGeom prst="rect">
            <a:avLst/>
          </a:prstGeom>
          <a:noFill/>
          <a:ln/>
        </p:spPr>
        <p:txBody>
          <a:bodyPr wrap="square" lIns="0" tIns="0" rIns="0" bIns="0" rtlCol="0" anchor="t"/>
          <a:lstStyle/>
          <a:p>
            <a:pPr marL="0" indent="0" algn="l">
              <a:lnSpc>
                <a:spcPct val="120000"/>
              </a:lnSpc>
              <a:buNone/>
            </a:pPr>
            <a:r>
              <a:rPr lang="en-US" sz="1200" i="1" dirty="0">
                <a:solidFill>
                  <a:srgbClr val="161630"/>
                </a:solidFill>
                <a:latin typeface="Gotham Light" pitchFamily="34" charset="0"/>
                <a:ea typeface="Gotham Light" pitchFamily="34" charset="-122"/>
                <a:cs typeface="Gotham Light" pitchFamily="34" charset="-120"/>
              </a:rPr>
              <a:t>"¿Qué inteligencia continua nos está faltando para que toda nuestra cadena de valor funcione mejor?"</a:t>
            </a:r>
            <a:endParaRPr lang="en-US" sz="1200" dirty="0"/>
          </a:p>
        </p:txBody>
      </p:sp>
      <p:sp>
        <p:nvSpPr>
          <p:cNvPr id="24" name="Text 22"/>
          <p:cNvSpPr/>
          <p:nvPr/>
        </p:nvSpPr>
        <p:spPr>
          <a:xfrm>
            <a:off x="1737360" y="5212080"/>
            <a:ext cx="8275320" cy="274320"/>
          </a:xfrm>
          <a:prstGeom prst="rect">
            <a:avLst/>
          </a:prstGeom>
          <a:noFill/>
          <a:ln/>
        </p:spPr>
        <p:txBody>
          <a:bodyPr wrap="square" lIns="0" tIns="0" rIns="0" bIns="0" rtlCol="0" anchor="t"/>
          <a:lstStyle/>
          <a:p>
            <a:pPr marL="0" indent="0" algn="l">
              <a:buNone/>
            </a:pPr>
            <a:r>
              <a:rPr lang="en-US" sz="1000" dirty="0">
                <a:latin typeface="Gotham Book" pitchFamily="34" charset="0"/>
                <a:ea typeface="Gotham Book" pitchFamily="34" charset="-122"/>
                <a:cs typeface="Gotham Book" pitchFamily="34" charset="-120"/>
              </a:rPr>
              <a:t>Modelo recomendado: SEGÚN ESCALA (interno robusto o mixto maduro con perfiles especializados)</a:t>
            </a:r>
            <a:endParaRPr lang="en-US" sz="1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Las cuatro preguntas, ahora con respuesta</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LO QUE SE LLEVAN HOY</a:t>
            </a:r>
            <a:endParaRPr lang="en-US" sz="1000" dirty="0"/>
          </a:p>
        </p:txBody>
      </p:sp>
      <p:sp>
        <p:nvSpPr>
          <p:cNvPr id="5" name="Shape 3"/>
          <p:cNvSpPr/>
          <p:nvPr/>
        </p:nvSpPr>
        <p:spPr>
          <a:xfrm>
            <a:off x="548640" y="1828800"/>
            <a:ext cx="731520" cy="640080"/>
          </a:xfrm>
          <a:prstGeom prst="roundRect">
            <a:avLst>
              <a:gd name="adj" fmla="val 14286"/>
            </a:avLst>
          </a:prstGeom>
          <a:solidFill>
            <a:srgbClr val="FF5A00"/>
          </a:solidFill>
          <a:ln w="12700">
            <a:solidFill>
              <a:srgbClr val="FF5A00"/>
            </a:solidFill>
            <a:prstDash val="solid"/>
          </a:ln>
        </p:spPr>
        <p:txBody>
          <a:bodyPr/>
          <a:lstStyle/>
          <a:p>
            <a:endParaRPr lang="es-ES"/>
          </a:p>
        </p:txBody>
      </p:sp>
      <p:sp>
        <p:nvSpPr>
          <p:cNvPr id="6" name="Text 4"/>
          <p:cNvSpPr/>
          <p:nvPr/>
        </p:nvSpPr>
        <p:spPr>
          <a:xfrm>
            <a:off x="548640" y="1828800"/>
            <a:ext cx="731520" cy="640080"/>
          </a:xfrm>
          <a:prstGeom prst="rect">
            <a:avLst/>
          </a:prstGeom>
          <a:noFill/>
          <a:ln/>
        </p:spPr>
        <p:txBody>
          <a:bodyPr wrap="square" lIns="0" tIns="0" rIns="0" bIns="0" rtlCol="0" anchor="ctr"/>
          <a:lstStyle/>
          <a:p>
            <a:pPr marL="0" indent="0" algn="ctr">
              <a:buNone/>
            </a:pPr>
            <a:r>
              <a:rPr lang="en-US" sz="1800" b="1" dirty="0">
                <a:solidFill>
                  <a:srgbClr val="FFFFFF"/>
                </a:solidFill>
                <a:latin typeface="Gotham Book" pitchFamily="34" charset="0"/>
                <a:ea typeface="Gotham Book" pitchFamily="34" charset="-122"/>
                <a:cs typeface="Gotham Book" pitchFamily="34" charset="-120"/>
              </a:rPr>
              <a:t>P1</a:t>
            </a:r>
            <a:endParaRPr lang="en-US" sz="1800" dirty="0"/>
          </a:p>
        </p:txBody>
      </p:sp>
      <p:sp>
        <p:nvSpPr>
          <p:cNvPr id="7" name="Text 5"/>
          <p:cNvSpPr/>
          <p:nvPr/>
        </p:nvSpPr>
        <p:spPr>
          <a:xfrm>
            <a:off x="1463040" y="1828800"/>
            <a:ext cx="8458200" cy="320040"/>
          </a:xfrm>
          <a:prstGeom prst="rect">
            <a:avLst/>
          </a:prstGeom>
          <a:noFill/>
          <a:ln/>
        </p:spPr>
        <p:txBody>
          <a:bodyPr wrap="square" lIns="0" tIns="0" rIns="0" bIns="0" rtlCol="0" anchor="t"/>
          <a:lstStyle/>
          <a:p>
            <a:pPr marL="0" indent="0" algn="l">
              <a:buNone/>
            </a:pPr>
            <a:r>
              <a:rPr lang="en-US" sz="1100" i="1" dirty="0">
                <a:latin typeface="Gotham Light" pitchFamily="34" charset="0"/>
                <a:ea typeface="Gotham Light" pitchFamily="34" charset="-122"/>
                <a:cs typeface="Gotham Light" pitchFamily="34" charset="-120"/>
              </a:rPr>
              <a:t>¿Qué decisiones de investigación toman hoy sin mirar el entorno?</a:t>
            </a:r>
            <a:endParaRPr lang="en-US" sz="1100" dirty="0"/>
          </a:p>
        </p:txBody>
      </p:sp>
      <p:sp>
        <p:nvSpPr>
          <p:cNvPr id="8" name="Text 6"/>
          <p:cNvSpPr/>
          <p:nvPr/>
        </p:nvSpPr>
        <p:spPr>
          <a:xfrm>
            <a:off x="1463040" y="2148840"/>
            <a:ext cx="8458200" cy="502920"/>
          </a:xfrm>
          <a:prstGeom prst="rect">
            <a:avLst/>
          </a:prstGeom>
          <a:noFill/>
          <a:ln/>
        </p:spPr>
        <p:txBody>
          <a:bodyPr wrap="square" lIns="0" tIns="0" rIns="0" bIns="0" rtlCol="0" anchor="t"/>
          <a:lstStyle/>
          <a:p>
            <a:pPr marL="0" indent="0" algn="l">
              <a:lnSpc>
                <a:spcPct val="125000"/>
              </a:lnSpc>
              <a:buNone/>
            </a:pPr>
            <a:r>
              <a:rPr lang="en-US" sz="1200" b="1" dirty="0">
                <a:solidFill>
                  <a:srgbClr val="161630"/>
                </a:solidFill>
                <a:latin typeface="Gotham Book" pitchFamily="34" charset="0"/>
                <a:ea typeface="Gotham Book" pitchFamily="34" charset="-122"/>
                <a:cs typeface="Gotham Book" pitchFamily="34" charset="-120"/>
              </a:rPr>
              <a:t>Probablemente más de las que admiten. Y cada una tiene un costo de transferencia.</a:t>
            </a:r>
            <a:endParaRPr lang="en-US" sz="1200" dirty="0"/>
          </a:p>
        </p:txBody>
      </p:sp>
      <p:sp>
        <p:nvSpPr>
          <p:cNvPr id="9" name="Shape 7"/>
          <p:cNvSpPr/>
          <p:nvPr/>
        </p:nvSpPr>
        <p:spPr>
          <a:xfrm>
            <a:off x="548640" y="2788920"/>
            <a:ext cx="731520" cy="640080"/>
          </a:xfrm>
          <a:prstGeom prst="roundRect">
            <a:avLst>
              <a:gd name="adj" fmla="val 14286"/>
            </a:avLst>
          </a:prstGeom>
          <a:solidFill>
            <a:srgbClr val="FF5A00"/>
          </a:solidFill>
          <a:ln w="12700">
            <a:solidFill>
              <a:srgbClr val="FF5A00"/>
            </a:solidFill>
            <a:prstDash val="solid"/>
          </a:ln>
        </p:spPr>
        <p:txBody>
          <a:bodyPr/>
          <a:lstStyle/>
          <a:p>
            <a:endParaRPr lang="es-ES"/>
          </a:p>
        </p:txBody>
      </p:sp>
      <p:sp>
        <p:nvSpPr>
          <p:cNvPr id="10" name="Text 8"/>
          <p:cNvSpPr/>
          <p:nvPr/>
        </p:nvSpPr>
        <p:spPr>
          <a:xfrm>
            <a:off x="548640" y="2788920"/>
            <a:ext cx="731520" cy="640080"/>
          </a:xfrm>
          <a:prstGeom prst="rect">
            <a:avLst/>
          </a:prstGeom>
          <a:noFill/>
          <a:ln/>
        </p:spPr>
        <p:txBody>
          <a:bodyPr wrap="square" lIns="0" tIns="0" rIns="0" bIns="0" rtlCol="0" anchor="ctr"/>
          <a:lstStyle/>
          <a:p>
            <a:pPr marL="0" indent="0" algn="ctr">
              <a:buNone/>
            </a:pPr>
            <a:r>
              <a:rPr lang="en-US" sz="1800" b="1" dirty="0">
                <a:solidFill>
                  <a:srgbClr val="FFFFFF"/>
                </a:solidFill>
                <a:latin typeface="Gotham Book" pitchFamily="34" charset="0"/>
                <a:ea typeface="Gotham Book" pitchFamily="34" charset="-122"/>
                <a:cs typeface="Gotham Book" pitchFamily="34" charset="-120"/>
              </a:rPr>
              <a:t>P2</a:t>
            </a:r>
            <a:endParaRPr lang="en-US" sz="1800" dirty="0"/>
          </a:p>
        </p:txBody>
      </p:sp>
      <p:sp>
        <p:nvSpPr>
          <p:cNvPr id="11" name="Text 9"/>
          <p:cNvSpPr/>
          <p:nvPr/>
        </p:nvSpPr>
        <p:spPr>
          <a:xfrm>
            <a:off x="1463040" y="2788920"/>
            <a:ext cx="8458200" cy="320040"/>
          </a:xfrm>
          <a:prstGeom prst="rect">
            <a:avLst/>
          </a:prstGeom>
          <a:noFill/>
          <a:ln/>
        </p:spPr>
        <p:txBody>
          <a:bodyPr wrap="square" lIns="0" tIns="0" rIns="0" bIns="0" rtlCol="0" anchor="t"/>
          <a:lstStyle/>
          <a:p>
            <a:pPr marL="0" indent="0" algn="l">
              <a:buNone/>
            </a:pPr>
            <a:r>
              <a:rPr lang="en-US" sz="1100" i="1" dirty="0">
                <a:latin typeface="Gotham Light" pitchFamily="34" charset="0"/>
                <a:ea typeface="Gotham Light" pitchFamily="34" charset="-122"/>
                <a:cs typeface="Gotham Light" pitchFamily="34" charset="-120"/>
              </a:rPr>
              <a:t>¿Lo que hacen hoy es vigilancia o son búsquedas aisladas?</a:t>
            </a:r>
            <a:endParaRPr lang="en-US" sz="1100" dirty="0"/>
          </a:p>
        </p:txBody>
      </p:sp>
      <p:sp>
        <p:nvSpPr>
          <p:cNvPr id="12" name="Text 10"/>
          <p:cNvSpPr/>
          <p:nvPr/>
        </p:nvSpPr>
        <p:spPr>
          <a:xfrm>
            <a:off x="1463040" y="3108960"/>
            <a:ext cx="8458200" cy="502920"/>
          </a:xfrm>
          <a:prstGeom prst="rect">
            <a:avLst/>
          </a:prstGeom>
          <a:noFill/>
          <a:ln/>
        </p:spPr>
        <p:txBody>
          <a:bodyPr wrap="square" lIns="0" tIns="0" rIns="0" bIns="0" rtlCol="0" anchor="t"/>
          <a:lstStyle/>
          <a:p>
            <a:pPr marL="0" indent="0" algn="l">
              <a:lnSpc>
                <a:spcPct val="125000"/>
              </a:lnSpc>
              <a:buNone/>
            </a:pPr>
            <a:r>
              <a:rPr lang="en-US" sz="1200" b="1" dirty="0">
                <a:solidFill>
                  <a:srgbClr val="161630"/>
                </a:solidFill>
                <a:latin typeface="Gotham Book" pitchFamily="34" charset="0"/>
                <a:ea typeface="Gotham Book" pitchFamily="34" charset="-122"/>
                <a:cs typeface="Gotham Book" pitchFamily="34" charset="-120"/>
              </a:rPr>
              <a:t>Buscar para escribir ≠ buscar para decidir. La VT es búsqueda con propósito de decisión.</a:t>
            </a:r>
            <a:endParaRPr lang="en-US" sz="1200" dirty="0"/>
          </a:p>
        </p:txBody>
      </p:sp>
      <p:sp>
        <p:nvSpPr>
          <p:cNvPr id="13" name="Shape 11"/>
          <p:cNvSpPr/>
          <p:nvPr/>
        </p:nvSpPr>
        <p:spPr>
          <a:xfrm>
            <a:off x="548640" y="3749040"/>
            <a:ext cx="731520" cy="640080"/>
          </a:xfrm>
          <a:prstGeom prst="roundRect">
            <a:avLst>
              <a:gd name="adj" fmla="val 14286"/>
            </a:avLst>
          </a:prstGeom>
          <a:solidFill>
            <a:srgbClr val="FF5A00"/>
          </a:solidFill>
          <a:ln w="12700">
            <a:solidFill>
              <a:srgbClr val="FF5A00"/>
            </a:solidFill>
            <a:prstDash val="solid"/>
          </a:ln>
        </p:spPr>
        <p:txBody>
          <a:bodyPr/>
          <a:lstStyle/>
          <a:p>
            <a:endParaRPr lang="es-ES"/>
          </a:p>
        </p:txBody>
      </p:sp>
      <p:sp>
        <p:nvSpPr>
          <p:cNvPr id="14" name="Text 12"/>
          <p:cNvSpPr/>
          <p:nvPr/>
        </p:nvSpPr>
        <p:spPr>
          <a:xfrm>
            <a:off x="548640" y="3749040"/>
            <a:ext cx="731520" cy="640080"/>
          </a:xfrm>
          <a:prstGeom prst="rect">
            <a:avLst/>
          </a:prstGeom>
          <a:noFill/>
          <a:ln/>
        </p:spPr>
        <p:txBody>
          <a:bodyPr wrap="square" lIns="0" tIns="0" rIns="0" bIns="0" rtlCol="0" anchor="ctr"/>
          <a:lstStyle/>
          <a:p>
            <a:pPr marL="0" indent="0" algn="ctr">
              <a:buNone/>
            </a:pPr>
            <a:r>
              <a:rPr lang="en-US" sz="1800" b="1" dirty="0">
                <a:solidFill>
                  <a:srgbClr val="FFFFFF"/>
                </a:solidFill>
                <a:latin typeface="Gotham Book" pitchFamily="34" charset="0"/>
                <a:ea typeface="Gotham Book" pitchFamily="34" charset="-122"/>
                <a:cs typeface="Gotham Book" pitchFamily="34" charset="-120"/>
              </a:rPr>
              <a:t>P3</a:t>
            </a:r>
            <a:endParaRPr lang="en-US" sz="1800" dirty="0"/>
          </a:p>
        </p:txBody>
      </p:sp>
      <p:sp>
        <p:nvSpPr>
          <p:cNvPr id="15" name="Text 13"/>
          <p:cNvSpPr/>
          <p:nvPr/>
        </p:nvSpPr>
        <p:spPr>
          <a:xfrm>
            <a:off x="1463040" y="3749040"/>
            <a:ext cx="8458200" cy="320040"/>
          </a:xfrm>
          <a:prstGeom prst="rect">
            <a:avLst/>
          </a:prstGeom>
          <a:noFill/>
          <a:ln/>
        </p:spPr>
        <p:txBody>
          <a:bodyPr wrap="square" lIns="0" tIns="0" rIns="0" bIns="0" rtlCol="0" anchor="t"/>
          <a:lstStyle/>
          <a:p>
            <a:pPr marL="0" indent="0" algn="l">
              <a:buNone/>
            </a:pPr>
            <a:r>
              <a:rPr lang="en-US" sz="1100" i="1" dirty="0">
                <a:latin typeface="Gotham Light" pitchFamily="34" charset="0"/>
                <a:ea typeface="Gotham Light" pitchFamily="34" charset="-122"/>
                <a:cs typeface="Gotham Light" pitchFamily="34" charset="-120"/>
              </a:rPr>
              <a:t>¿Qué tendría que construir su universidad para tener un sistema de VT?</a:t>
            </a:r>
            <a:endParaRPr lang="en-US" sz="1100" dirty="0"/>
          </a:p>
        </p:txBody>
      </p:sp>
      <p:sp>
        <p:nvSpPr>
          <p:cNvPr id="16" name="Text 14"/>
          <p:cNvSpPr/>
          <p:nvPr/>
        </p:nvSpPr>
        <p:spPr>
          <a:xfrm>
            <a:off x="1463040" y="4069080"/>
            <a:ext cx="8458200" cy="502920"/>
          </a:xfrm>
          <a:prstGeom prst="rect">
            <a:avLst/>
          </a:prstGeom>
          <a:noFill/>
          <a:ln/>
        </p:spPr>
        <p:txBody>
          <a:bodyPr wrap="square" lIns="0" tIns="0" rIns="0" bIns="0" rtlCol="0" anchor="t"/>
          <a:lstStyle/>
          <a:p>
            <a:pPr marL="0" indent="0" algn="l">
              <a:lnSpc>
                <a:spcPct val="125000"/>
              </a:lnSpc>
              <a:buNone/>
            </a:pPr>
            <a:r>
              <a:rPr lang="en-US" sz="1200" b="1" dirty="0">
                <a:solidFill>
                  <a:srgbClr val="161630"/>
                </a:solidFill>
                <a:latin typeface="Gotham Book" pitchFamily="34" charset="0"/>
                <a:ea typeface="Gotham Book" pitchFamily="34" charset="-122"/>
                <a:cs typeface="Gotham Book" pitchFamily="34" charset="-120"/>
              </a:rPr>
              <a:t>Cinco capacidades calibradas en uno de tres niveles. El camino es por etapas.</a:t>
            </a:r>
            <a:endParaRPr lang="en-US" sz="1200" dirty="0"/>
          </a:p>
        </p:txBody>
      </p:sp>
      <p:sp>
        <p:nvSpPr>
          <p:cNvPr id="17" name="Shape 15"/>
          <p:cNvSpPr/>
          <p:nvPr/>
        </p:nvSpPr>
        <p:spPr>
          <a:xfrm>
            <a:off x="548640" y="4709160"/>
            <a:ext cx="731520" cy="640080"/>
          </a:xfrm>
          <a:prstGeom prst="roundRect">
            <a:avLst>
              <a:gd name="adj" fmla="val 14286"/>
            </a:avLst>
          </a:prstGeom>
          <a:solidFill>
            <a:srgbClr val="FF5A00"/>
          </a:solidFill>
          <a:ln w="12700">
            <a:solidFill>
              <a:srgbClr val="FF5A00"/>
            </a:solidFill>
            <a:prstDash val="solid"/>
          </a:ln>
        </p:spPr>
        <p:txBody>
          <a:bodyPr/>
          <a:lstStyle/>
          <a:p>
            <a:endParaRPr lang="es-ES"/>
          </a:p>
        </p:txBody>
      </p:sp>
      <p:sp>
        <p:nvSpPr>
          <p:cNvPr id="18" name="Text 16"/>
          <p:cNvSpPr/>
          <p:nvPr/>
        </p:nvSpPr>
        <p:spPr>
          <a:xfrm>
            <a:off x="548640" y="4709160"/>
            <a:ext cx="731520" cy="640080"/>
          </a:xfrm>
          <a:prstGeom prst="rect">
            <a:avLst/>
          </a:prstGeom>
          <a:noFill/>
          <a:ln/>
        </p:spPr>
        <p:txBody>
          <a:bodyPr wrap="square" lIns="0" tIns="0" rIns="0" bIns="0" rtlCol="0" anchor="ctr"/>
          <a:lstStyle/>
          <a:p>
            <a:pPr marL="0" indent="0" algn="ctr">
              <a:buNone/>
            </a:pPr>
            <a:r>
              <a:rPr lang="en-US" sz="1800" b="1" dirty="0">
                <a:solidFill>
                  <a:srgbClr val="FFFFFF"/>
                </a:solidFill>
                <a:latin typeface="Gotham Book" pitchFamily="34" charset="0"/>
                <a:ea typeface="Gotham Book" pitchFamily="34" charset="-122"/>
                <a:cs typeface="Gotham Book" pitchFamily="34" charset="-120"/>
              </a:rPr>
              <a:t>P4</a:t>
            </a:r>
            <a:endParaRPr lang="en-US" sz="1800" dirty="0"/>
          </a:p>
        </p:txBody>
      </p:sp>
      <p:sp>
        <p:nvSpPr>
          <p:cNvPr id="19" name="Text 17"/>
          <p:cNvSpPr/>
          <p:nvPr/>
        </p:nvSpPr>
        <p:spPr>
          <a:xfrm>
            <a:off x="1463040" y="4709160"/>
            <a:ext cx="8458200" cy="320040"/>
          </a:xfrm>
          <a:prstGeom prst="rect">
            <a:avLst/>
          </a:prstGeom>
          <a:noFill/>
          <a:ln/>
        </p:spPr>
        <p:txBody>
          <a:bodyPr wrap="square" lIns="0" tIns="0" rIns="0" bIns="0" rtlCol="0" anchor="t"/>
          <a:lstStyle/>
          <a:p>
            <a:pPr marL="0" indent="0" algn="l">
              <a:buNone/>
            </a:pPr>
            <a:r>
              <a:rPr lang="en-US" sz="1100" i="1" dirty="0">
                <a:latin typeface="Gotham Light" pitchFamily="34" charset="0"/>
                <a:ea typeface="Gotham Light" pitchFamily="34" charset="-122"/>
                <a:cs typeface="Gotham Light" pitchFamily="34" charset="-120"/>
              </a:rPr>
              <a:t>¿Cómo se ve cuando ya está funcionando?</a:t>
            </a:r>
            <a:endParaRPr lang="en-US" sz="1100" dirty="0"/>
          </a:p>
        </p:txBody>
      </p:sp>
      <p:sp>
        <p:nvSpPr>
          <p:cNvPr id="20" name="Text 18"/>
          <p:cNvSpPr/>
          <p:nvPr/>
        </p:nvSpPr>
        <p:spPr>
          <a:xfrm>
            <a:off x="1463040" y="5029200"/>
            <a:ext cx="8458200" cy="502920"/>
          </a:xfrm>
          <a:prstGeom prst="rect">
            <a:avLst/>
          </a:prstGeom>
          <a:noFill/>
          <a:ln/>
        </p:spPr>
        <p:txBody>
          <a:bodyPr wrap="square" lIns="0" tIns="0" rIns="0" bIns="0" rtlCol="0" anchor="t"/>
          <a:lstStyle/>
          <a:p>
            <a:pPr marL="0" indent="0" algn="l">
              <a:lnSpc>
                <a:spcPct val="125000"/>
              </a:lnSpc>
              <a:buNone/>
            </a:pPr>
            <a:r>
              <a:rPr lang="en-US" sz="1200" b="1" dirty="0">
                <a:solidFill>
                  <a:srgbClr val="161630"/>
                </a:solidFill>
                <a:latin typeface="Gotham Book" pitchFamily="34" charset="0"/>
                <a:ea typeface="Gotham Book" pitchFamily="34" charset="-122"/>
                <a:cs typeface="Gotham Book" pitchFamily="34" charset="-120"/>
              </a:rPr>
              <a:t>Una universidad operando como nodo maduro de triple hélice, con la VT alimentando toda la cadena.</a:t>
            </a:r>
            <a:endParaRPr lang="en-US" sz="1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029200" y="914400"/>
            <a:ext cx="6858000" cy="1371600"/>
          </a:xfrm>
          <a:prstGeom prst="rect">
            <a:avLst/>
          </a:prstGeom>
          <a:noFill/>
          <a:ln/>
        </p:spPr>
        <p:txBody>
          <a:bodyPr wrap="square" lIns="0" tIns="0" rIns="0" bIns="0" rtlCol="0" anchor="t"/>
          <a:lstStyle/>
          <a:p>
            <a:pPr marL="0" indent="0" algn="l">
              <a:lnSpc>
                <a:spcPct val="115000"/>
              </a:lnSpc>
              <a:buNone/>
            </a:pPr>
            <a:r>
              <a:rPr lang="en-US" sz="2400" b="1" dirty="0">
                <a:solidFill>
                  <a:srgbClr val="FFFFFF"/>
                </a:solidFill>
                <a:latin typeface="Gotham Book" pitchFamily="34" charset="0"/>
                <a:ea typeface="Gotham Book" pitchFamily="34" charset="-122"/>
                <a:cs typeface="Gotham Book" pitchFamily="34" charset="-120"/>
              </a:rPr>
              <a:t>La VT no es buscar más.
</a:t>
            </a:r>
            <a:r>
              <a:rPr lang="en-US" sz="2400" b="1" dirty="0">
                <a:solidFill>
                  <a:srgbClr val="FFB030"/>
                </a:solidFill>
                <a:latin typeface="Gotham Book" pitchFamily="34" charset="0"/>
                <a:ea typeface="Gotham Book" pitchFamily="34" charset="-122"/>
                <a:cs typeface="Gotham Book" pitchFamily="34" charset="-120"/>
              </a:rPr>
              <a:t>Es buscar con propósito.</a:t>
            </a:r>
            <a:endParaRPr lang="en-US" sz="2400" dirty="0"/>
          </a:p>
        </p:txBody>
      </p:sp>
      <p:sp>
        <p:nvSpPr>
          <p:cNvPr id="3" name="Text 1"/>
          <p:cNvSpPr/>
          <p:nvPr/>
        </p:nvSpPr>
        <p:spPr>
          <a:xfrm>
            <a:off x="5029200" y="2560320"/>
            <a:ext cx="6858000" cy="320040"/>
          </a:xfrm>
          <a:prstGeom prst="rect">
            <a:avLst/>
          </a:prstGeom>
          <a:noFill/>
          <a:ln/>
        </p:spPr>
        <p:txBody>
          <a:bodyPr wrap="square" lIns="0" tIns="0" rIns="0" bIns="0" rtlCol="0" anchor="t"/>
          <a:lstStyle/>
          <a:p>
            <a:pPr marL="0" indent="0" algn="l">
              <a:buNone/>
            </a:pPr>
            <a:r>
              <a:rPr lang="en-US" sz="1400" b="1" dirty="0">
                <a:solidFill>
                  <a:srgbClr val="FFFFFF"/>
                </a:solidFill>
                <a:latin typeface="Gotham Bold" pitchFamily="34" charset="0"/>
                <a:ea typeface="Gotham Bold" pitchFamily="34" charset="-122"/>
                <a:cs typeface="Gotham Bold" pitchFamily="34" charset="-120"/>
              </a:rPr>
              <a:t>Sebastián Jaramillo Sierra</a:t>
            </a:r>
            <a:endParaRPr lang="en-US" sz="1400" dirty="0"/>
          </a:p>
        </p:txBody>
      </p:sp>
      <p:sp>
        <p:nvSpPr>
          <p:cNvPr id="4" name="Text 2"/>
          <p:cNvSpPr/>
          <p:nvPr/>
        </p:nvSpPr>
        <p:spPr>
          <a:xfrm>
            <a:off x="5029200" y="2880360"/>
            <a:ext cx="6858000" cy="274320"/>
          </a:xfrm>
          <a:prstGeom prst="rect">
            <a:avLst/>
          </a:prstGeom>
          <a:noFill/>
          <a:ln/>
        </p:spPr>
        <p:txBody>
          <a:bodyPr wrap="square" lIns="0" tIns="0" rIns="0" bIns="0" rtlCol="0" anchor="t"/>
          <a:lstStyle/>
          <a:p>
            <a:pPr marL="0" indent="0" algn="l">
              <a:buNone/>
            </a:pPr>
            <a:r>
              <a:rPr lang="en-US" sz="1100" i="1" dirty="0">
                <a:solidFill>
                  <a:srgbClr val="FFFFFF"/>
                </a:solidFill>
                <a:latin typeface="Gotham Light" pitchFamily="34" charset="0"/>
                <a:ea typeface="Gotham Light" pitchFamily="34" charset="-122"/>
                <a:cs typeface="Gotham Light" pitchFamily="34" charset="-120"/>
              </a:rPr>
              <a:t>10X Thinking · sebastian@10xthinking.co</a:t>
            </a:r>
            <a:endParaRPr lang="en-US" sz="1100" dirty="0"/>
          </a:p>
        </p:txBody>
      </p:sp>
      <p:sp>
        <p:nvSpPr>
          <p:cNvPr id="5" name="Text 3"/>
          <p:cNvSpPr/>
          <p:nvPr/>
        </p:nvSpPr>
        <p:spPr>
          <a:xfrm>
            <a:off x="5029200" y="3246120"/>
            <a:ext cx="6858000" cy="274320"/>
          </a:xfrm>
          <a:prstGeom prst="rect">
            <a:avLst/>
          </a:prstGeom>
          <a:noFill/>
          <a:ln/>
        </p:spPr>
        <p:txBody>
          <a:bodyPr wrap="square" lIns="0" tIns="0" rIns="0" bIns="0" rtlCol="0" anchor="t"/>
          <a:lstStyle/>
          <a:p>
            <a:pPr marL="0" indent="0" algn="l">
              <a:buNone/>
            </a:pPr>
            <a:r>
              <a:rPr lang="en-US" sz="1000" i="1" dirty="0">
                <a:solidFill>
                  <a:srgbClr val="FFB030"/>
                </a:solidFill>
                <a:latin typeface="Gotham Light" pitchFamily="34" charset="0"/>
                <a:ea typeface="Gotham Light" pitchFamily="34" charset="-122"/>
                <a:cs typeface="Gotham Light" pitchFamily="34" charset="-120"/>
              </a:rPr>
              <a:t>Su roadmap personalizado llega a su correo en minutos.</a:t>
            </a:r>
            <a:endParaRPr lang="en-US" sz="1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name="Slide 3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ANEXO 1 · Casos completos del Johari (Q1 y Q2)</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PARA PROFUNDIZAR DESPUÉS DE LA SESIÓN</a:t>
            </a:r>
            <a:endParaRPr lang="en-US" sz="1000" dirty="0"/>
          </a:p>
        </p:txBody>
      </p:sp>
      <p:sp>
        <p:nvSpPr>
          <p:cNvPr id="5" name="Shape 3"/>
          <p:cNvSpPr/>
          <p:nvPr/>
        </p:nvSpPr>
        <p:spPr>
          <a:xfrm>
            <a:off x="548640" y="1920240"/>
            <a:ext cx="4617720" cy="3657600"/>
          </a:xfrm>
          <a:prstGeom prst="rect">
            <a:avLst/>
          </a:prstGeom>
          <a:solidFill>
            <a:srgbClr val="FFFFFF"/>
          </a:solidFill>
          <a:ln w="12700">
            <a:solidFill>
              <a:srgbClr val="FF5A00"/>
            </a:solidFill>
            <a:prstDash val="solid"/>
          </a:ln>
        </p:spPr>
        <p:txBody>
          <a:bodyPr/>
          <a:lstStyle/>
          <a:p>
            <a:endParaRPr lang="es-ES"/>
          </a:p>
        </p:txBody>
      </p:sp>
      <p:sp>
        <p:nvSpPr>
          <p:cNvPr id="6" name="Shape 4"/>
          <p:cNvSpPr/>
          <p:nvPr/>
        </p:nvSpPr>
        <p:spPr>
          <a:xfrm>
            <a:off x="548640" y="1920240"/>
            <a:ext cx="4617720" cy="502920"/>
          </a:xfrm>
          <a:prstGeom prst="rect">
            <a:avLst/>
          </a:prstGeom>
          <a:solidFill>
            <a:srgbClr val="FF5A00"/>
          </a:solidFill>
          <a:ln w="12700">
            <a:solidFill>
              <a:srgbClr val="FF5A00"/>
            </a:solidFill>
            <a:prstDash val="solid"/>
          </a:ln>
        </p:spPr>
        <p:txBody>
          <a:bodyPr/>
          <a:lstStyle/>
          <a:p>
            <a:endParaRPr lang="es-ES"/>
          </a:p>
        </p:txBody>
      </p:sp>
      <p:sp>
        <p:nvSpPr>
          <p:cNvPr id="7" name="Text 5"/>
          <p:cNvSpPr/>
          <p:nvPr/>
        </p:nvSpPr>
        <p:spPr>
          <a:xfrm>
            <a:off x="777240" y="1920240"/>
            <a:ext cx="4160520" cy="502920"/>
          </a:xfrm>
          <a:prstGeom prst="rect">
            <a:avLst/>
          </a:prstGeom>
          <a:noFill/>
          <a:ln/>
        </p:spPr>
        <p:txBody>
          <a:bodyPr wrap="square" lIns="0" tIns="0" rIns="0" bIns="0" rtlCol="0" anchor="ctr"/>
          <a:lstStyle/>
          <a:p>
            <a:pPr marL="0" indent="0" algn="l">
              <a:buNone/>
            </a:pPr>
            <a:r>
              <a:rPr lang="en-US" sz="1300" b="1" kern="0" spc="200" dirty="0">
                <a:solidFill>
                  <a:srgbClr val="FFFFFF"/>
                </a:solidFill>
                <a:latin typeface="Gotham Medium" pitchFamily="34" charset="0"/>
                <a:ea typeface="Gotham Medium" pitchFamily="34" charset="-122"/>
                <a:cs typeface="Gotham Medium" pitchFamily="34" charset="-120"/>
              </a:rPr>
              <a:t>Q1 · NVIDIA</a:t>
            </a:r>
            <a:endParaRPr lang="en-US" sz="1300" dirty="0"/>
          </a:p>
        </p:txBody>
      </p:sp>
      <p:sp>
        <p:nvSpPr>
          <p:cNvPr id="8" name="Text 6"/>
          <p:cNvSpPr/>
          <p:nvPr/>
        </p:nvSpPr>
        <p:spPr>
          <a:xfrm>
            <a:off x="731520" y="2560320"/>
            <a:ext cx="4251960" cy="320040"/>
          </a:xfrm>
          <a:prstGeom prst="rect">
            <a:avLst/>
          </a:prstGeom>
          <a:noFill/>
          <a:ln/>
        </p:spPr>
        <p:txBody>
          <a:bodyPr wrap="square" lIns="0" tIns="0" rIns="0" bIns="0" rtlCol="0" anchor="t"/>
          <a:lstStyle/>
          <a:p>
            <a:pPr marL="0" indent="0" algn="l">
              <a:buNone/>
            </a:pPr>
            <a:r>
              <a:rPr lang="en-US" sz="1000" b="1" kern="0" spc="100" dirty="0">
                <a:solidFill>
                  <a:srgbClr val="FF5A00"/>
                </a:solidFill>
                <a:latin typeface="Gotham Medium" pitchFamily="34" charset="0"/>
                <a:ea typeface="Gotham Medium" pitchFamily="34" charset="-122"/>
                <a:cs typeface="Gotham Medium" pitchFamily="34" charset="-120"/>
              </a:rPr>
              <a:t>SABÍA LO QUE SABÍA — Y LO CONECTÓ</a:t>
            </a:r>
            <a:endParaRPr lang="en-US" sz="1000" dirty="0"/>
          </a:p>
        </p:txBody>
      </p:sp>
      <p:sp>
        <p:nvSpPr>
          <p:cNvPr id="9" name="Text 7"/>
          <p:cNvSpPr/>
          <p:nvPr/>
        </p:nvSpPr>
        <p:spPr>
          <a:xfrm>
            <a:off x="731520" y="2926080"/>
            <a:ext cx="4251960" cy="246888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Sabía hacer GPUs. Jensen Huang apostó por CUDA en 2006 para cómputo paralelo fuera del gaming. Cuando la ola de IA llegó, era la única empresa con hardware y software listos. Hoy es la empresa más valiosa del mundo.</a:t>
            </a:r>
            <a:endParaRPr lang="en-US" sz="1100" dirty="0"/>
          </a:p>
          <a:p>
            <a:pPr marL="0" indent="0" algn="l">
              <a:lnSpc>
                <a:spcPct val="130000"/>
              </a:lnSpc>
              <a:buNone/>
            </a:pP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Lección: el Q1 solo funciona cuando se combina con vigilancia activa. Saber lo que se sabe es necesario; conectarlo con lo que cambia afuera es lo que crea ventaja.</a:t>
            </a:r>
            <a:endParaRPr lang="en-US" sz="1100" dirty="0"/>
          </a:p>
        </p:txBody>
      </p:sp>
      <p:sp>
        <p:nvSpPr>
          <p:cNvPr id="10" name="Shape 8"/>
          <p:cNvSpPr/>
          <p:nvPr/>
        </p:nvSpPr>
        <p:spPr>
          <a:xfrm>
            <a:off x="5394960" y="1920240"/>
            <a:ext cx="4617720" cy="3657600"/>
          </a:xfrm>
          <a:prstGeom prst="rect">
            <a:avLst/>
          </a:prstGeom>
          <a:solidFill>
            <a:srgbClr val="FFFFFF"/>
          </a:solidFill>
          <a:ln w="12700">
            <a:solidFill>
              <a:srgbClr val="DC1400"/>
            </a:solidFill>
            <a:prstDash val="solid"/>
          </a:ln>
        </p:spPr>
        <p:txBody>
          <a:bodyPr/>
          <a:lstStyle/>
          <a:p>
            <a:endParaRPr lang="es-ES"/>
          </a:p>
        </p:txBody>
      </p:sp>
      <p:sp>
        <p:nvSpPr>
          <p:cNvPr id="11" name="Shape 9"/>
          <p:cNvSpPr/>
          <p:nvPr/>
        </p:nvSpPr>
        <p:spPr>
          <a:xfrm>
            <a:off x="5394960" y="1920240"/>
            <a:ext cx="4617720" cy="502920"/>
          </a:xfrm>
          <a:prstGeom prst="rect">
            <a:avLst/>
          </a:prstGeom>
          <a:solidFill>
            <a:srgbClr val="DC1400"/>
          </a:solidFill>
          <a:ln w="12700">
            <a:solidFill>
              <a:srgbClr val="DC1400"/>
            </a:solidFill>
            <a:prstDash val="solid"/>
          </a:ln>
        </p:spPr>
        <p:txBody>
          <a:bodyPr/>
          <a:lstStyle/>
          <a:p>
            <a:endParaRPr lang="es-ES"/>
          </a:p>
        </p:txBody>
      </p:sp>
      <p:sp>
        <p:nvSpPr>
          <p:cNvPr id="12" name="Text 10"/>
          <p:cNvSpPr/>
          <p:nvPr/>
        </p:nvSpPr>
        <p:spPr>
          <a:xfrm>
            <a:off x="5623560" y="1920240"/>
            <a:ext cx="4160520" cy="502920"/>
          </a:xfrm>
          <a:prstGeom prst="rect">
            <a:avLst/>
          </a:prstGeom>
          <a:noFill/>
          <a:ln/>
        </p:spPr>
        <p:txBody>
          <a:bodyPr wrap="square" lIns="0" tIns="0" rIns="0" bIns="0" rtlCol="0" anchor="ctr"/>
          <a:lstStyle/>
          <a:p>
            <a:pPr marL="0" indent="0" algn="l">
              <a:buNone/>
            </a:pPr>
            <a:r>
              <a:rPr lang="en-US" sz="1300" b="1" kern="0" spc="200" dirty="0">
                <a:solidFill>
                  <a:srgbClr val="FFFFFF"/>
                </a:solidFill>
                <a:latin typeface="Gotham Medium" pitchFamily="34" charset="0"/>
                <a:ea typeface="Gotham Medium" pitchFamily="34" charset="-122"/>
                <a:cs typeface="Gotham Medium" pitchFamily="34" charset="-120"/>
              </a:rPr>
              <a:t>Q2 · INTEL</a:t>
            </a:r>
            <a:endParaRPr lang="en-US" sz="1300" dirty="0"/>
          </a:p>
        </p:txBody>
      </p:sp>
      <p:sp>
        <p:nvSpPr>
          <p:cNvPr id="13" name="Text 11"/>
          <p:cNvSpPr/>
          <p:nvPr/>
        </p:nvSpPr>
        <p:spPr>
          <a:xfrm>
            <a:off x="5577840" y="2560320"/>
            <a:ext cx="4251960" cy="320040"/>
          </a:xfrm>
          <a:prstGeom prst="rect">
            <a:avLst/>
          </a:prstGeom>
          <a:noFill/>
          <a:ln/>
        </p:spPr>
        <p:txBody>
          <a:bodyPr wrap="square" lIns="0" tIns="0" rIns="0" bIns="0" rtlCol="0" anchor="t"/>
          <a:lstStyle/>
          <a:p>
            <a:pPr marL="0" indent="0" algn="l">
              <a:buNone/>
            </a:pPr>
            <a:r>
              <a:rPr lang="en-US" sz="1000" b="1" kern="0" spc="100" dirty="0">
                <a:solidFill>
                  <a:srgbClr val="DC1400"/>
                </a:solidFill>
                <a:latin typeface="Gotham Medium" pitchFamily="34" charset="0"/>
                <a:ea typeface="Gotham Medium" pitchFamily="34" charset="-122"/>
                <a:cs typeface="Gotham Medium" pitchFamily="34" charset="-120"/>
              </a:rPr>
              <a:t>SABÍA LO QUE NO SABÍA — PERO NO ACTUÓ</a:t>
            </a:r>
            <a:endParaRPr lang="en-US" sz="1000" dirty="0"/>
          </a:p>
        </p:txBody>
      </p:sp>
      <p:sp>
        <p:nvSpPr>
          <p:cNvPr id="14" name="Text 12"/>
          <p:cNvSpPr/>
          <p:nvPr/>
        </p:nvSpPr>
        <p:spPr>
          <a:xfrm>
            <a:off x="5577840" y="2926080"/>
            <a:ext cx="4251960" cy="246888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Gastó ~$2.4 billones comprando startups de IA: Nervana ($408M en 2016) y Habana Labs ($2B en 2019). Tenía un proyecto de GPU desde 2008 que canceló. Las preguntas estaban sobre la mesa. No convirtió conocimiento en acción. Removida del Dow Jones en noviembre 2024 después de 25 años, reemplazada por NVIDIA — perdió 59.6% de su valor solo en 2024.</a:t>
            </a:r>
            <a:endParaRPr lang="en-US" sz="1100" dirty="0"/>
          </a:p>
          <a:p>
            <a:pPr marL="0" indent="0" algn="l">
              <a:lnSpc>
                <a:spcPct val="130000"/>
              </a:lnSpc>
              <a:buNone/>
            </a:pP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Lección: tener la pregunta sin un sistema para actuar es igual a no tenerla. Adquirir capacidad sin integrarla a la decisión estratégica es gasto, no inversión.</a:t>
            </a:r>
            <a:endParaRPr lang="en-US" sz="11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name="Slide 3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ANEXO 2 · Casos completos del Johari (Q3 y Q4)</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CUANDO LO INVISIBLE ES LO QUE MÁS CUESTA</a:t>
            </a:r>
            <a:endParaRPr lang="en-US" sz="1000" dirty="0"/>
          </a:p>
        </p:txBody>
      </p:sp>
      <p:sp>
        <p:nvSpPr>
          <p:cNvPr id="5" name="Shape 3"/>
          <p:cNvSpPr/>
          <p:nvPr/>
        </p:nvSpPr>
        <p:spPr>
          <a:xfrm>
            <a:off x="548640" y="1920240"/>
            <a:ext cx="4617720" cy="3657600"/>
          </a:xfrm>
          <a:prstGeom prst="rect">
            <a:avLst/>
          </a:prstGeom>
          <a:solidFill>
            <a:srgbClr val="FFFFFF"/>
          </a:solidFill>
          <a:ln w="12700">
            <a:solidFill>
              <a:srgbClr val="161630"/>
            </a:solidFill>
            <a:prstDash val="solid"/>
          </a:ln>
        </p:spPr>
        <p:txBody>
          <a:bodyPr/>
          <a:lstStyle/>
          <a:p>
            <a:endParaRPr lang="es-ES"/>
          </a:p>
        </p:txBody>
      </p:sp>
      <p:sp>
        <p:nvSpPr>
          <p:cNvPr id="6" name="Shape 4"/>
          <p:cNvSpPr/>
          <p:nvPr/>
        </p:nvSpPr>
        <p:spPr>
          <a:xfrm>
            <a:off x="548640" y="1920240"/>
            <a:ext cx="4617720" cy="502920"/>
          </a:xfrm>
          <a:prstGeom prst="rect">
            <a:avLst/>
          </a:prstGeom>
          <a:solidFill>
            <a:srgbClr val="161630"/>
          </a:solidFill>
          <a:ln w="12700">
            <a:solidFill>
              <a:srgbClr val="161630"/>
            </a:solidFill>
            <a:prstDash val="solid"/>
          </a:ln>
        </p:spPr>
        <p:txBody>
          <a:bodyPr/>
          <a:lstStyle/>
          <a:p>
            <a:endParaRPr lang="es-ES"/>
          </a:p>
        </p:txBody>
      </p:sp>
      <p:sp>
        <p:nvSpPr>
          <p:cNvPr id="7" name="Text 5"/>
          <p:cNvSpPr/>
          <p:nvPr/>
        </p:nvSpPr>
        <p:spPr>
          <a:xfrm>
            <a:off x="777240" y="1920240"/>
            <a:ext cx="4160520" cy="502920"/>
          </a:xfrm>
          <a:prstGeom prst="rect">
            <a:avLst/>
          </a:prstGeom>
          <a:noFill/>
          <a:ln/>
        </p:spPr>
        <p:txBody>
          <a:bodyPr wrap="square" lIns="0" tIns="0" rIns="0" bIns="0" rtlCol="0" anchor="ctr"/>
          <a:lstStyle/>
          <a:p>
            <a:pPr marL="0" indent="0" algn="l">
              <a:buNone/>
            </a:pPr>
            <a:r>
              <a:rPr lang="en-US" sz="1300" b="1" kern="0" spc="200" dirty="0">
                <a:solidFill>
                  <a:srgbClr val="FFFFFF"/>
                </a:solidFill>
                <a:latin typeface="Gotham Medium" pitchFamily="34" charset="0"/>
                <a:ea typeface="Gotham Medium" pitchFamily="34" charset="-122"/>
                <a:cs typeface="Gotham Medium" pitchFamily="34" charset="-120"/>
              </a:rPr>
              <a:t>Q3 · GOOGLE</a:t>
            </a:r>
            <a:endParaRPr lang="en-US" sz="1300" dirty="0"/>
          </a:p>
        </p:txBody>
      </p:sp>
      <p:sp>
        <p:nvSpPr>
          <p:cNvPr id="8" name="Text 6"/>
          <p:cNvSpPr/>
          <p:nvPr/>
        </p:nvSpPr>
        <p:spPr>
          <a:xfrm>
            <a:off x="731520" y="2560320"/>
            <a:ext cx="4251960" cy="320040"/>
          </a:xfrm>
          <a:prstGeom prst="rect">
            <a:avLst/>
          </a:prstGeom>
          <a:noFill/>
          <a:ln/>
        </p:spPr>
        <p:txBody>
          <a:bodyPr wrap="square" lIns="0" tIns="0" rIns="0" bIns="0" rtlCol="0" anchor="t"/>
          <a:lstStyle/>
          <a:p>
            <a:pPr marL="0" indent="0" algn="l">
              <a:buNone/>
            </a:pPr>
            <a:r>
              <a:rPr lang="en-US" sz="1000" b="1" kern="0" spc="100" dirty="0">
                <a:solidFill>
                  <a:srgbClr val="161630"/>
                </a:solidFill>
                <a:latin typeface="Gotham Medium" pitchFamily="34" charset="0"/>
                <a:ea typeface="Gotham Medium" pitchFamily="34" charset="-122"/>
                <a:cs typeface="Gotham Medium" pitchFamily="34" charset="-120"/>
              </a:rPr>
              <a:t>NO SABÍA QUE YA TENÍA EL FUTURO</a:t>
            </a:r>
            <a:endParaRPr lang="en-US" sz="1000" dirty="0"/>
          </a:p>
        </p:txBody>
      </p:sp>
      <p:sp>
        <p:nvSpPr>
          <p:cNvPr id="9" name="Text 7"/>
          <p:cNvSpPr/>
          <p:nvPr/>
        </p:nvSpPr>
        <p:spPr>
          <a:xfrm>
            <a:off x="731520" y="2926080"/>
            <a:ext cx="4251960" cy="246888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Publicó "Attention Is All You Need" en 2017 — el paper que inventó los transformers. Tenía los mejores investigadores, los datos y el cómputo. Pero el conocimiento estaba atrapado entre dos labs que competían internamente (DeepMind vs Brain). OpenAI tomó esa arquitectura y construyó ChatGPT.</a:t>
            </a:r>
            <a:endParaRPr lang="en-US" sz="1100" dirty="0"/>
          </a:p>
          <a:p>
            <a:pPr marL="0" indent="0" algn="l">
              <a:lnSpc>
                <a:spcPct val="130000"/>
              </a:lnSpc>
              <a:buNone/>
            </a:pP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Lección: los silos internos son el enemigo invisible de la VT. El conocimiento que no circula entre áreas equivale a conocimiento que no se tiene.</a:t>
            </a:r>
            <a:endParaRPr lang="en-US" sz="1100" dirty="0"/>
          </a:p>
        </p:txBody>
      </p:sp>
      <p:sp>
        <p:nvSpPr>
          <p:cNvPr id="10" name="Shape 8"/>
          <p:cNvSpPr/>
          <p:nvPr/>
        </p:nvSpPr>
        <p:spPr>
          <a:xfrm>
            <a:off x="5394960" y="1920240"/>
            <a:ext cx="4617720" cy="3657600"/>
          </a:xfrm>
          <a:prstGeom prst="rect">
            <a:avLst/>
          </a:prstGeom>
          <a:solidFill>
            <a:srgbClr val="FFFFFF"/>
          </a:solidFill>
          <a:ln w="12700">
            <a:solidFill>
              <a:srgbClr val="FF5A00"/>
            </a:solidFill>
            <a:prstDash val="solid"/>
          </a:ln>
        </p:spPr>
        <p:txBody>
          <a:bodyPr/>
          <a:lstStyle/>
          <a:p>
            <a:endParaRPr lang="es-ES"/>
          </a:p>
        </p:txBody>
      </p:sp>
      <p:sp>
        <p:nvSpPr>
          <p:cNvPr id="11" name="Shape 9"/>
          <p:cNvSpPr/>
          <p:nvPr/>
        </p:nvSpPr>
        <p:spPr>
          <a:xfrm>
            <a:off x="5394960" y="1920240"/>
            <a:ext cx="4617720" cy="502920"/>
          </a:xfrm>
          <a:prstGeom prst="rect">
            <a:avLst/>
          </a:prstGeom>
          <a:solidFill>
            <a:srgbClr val="FF5A00"/>
          </a:solidFill>
          <a:ln w="12700">
            <a:solidFill>
              <a:srgbClr val="FF5A00"/>
            </a:solidFill>
            <a:prstDash val="solid"/>
          </a:ln>
        </p:spPr>
        <p:txBody>
          <a:bodyPr/>
          <a:lstStyle/>
          <a:p>
            <a:endParaRPr lang="es-ES"/>
          </a:p>
        </p:txBody>
      </p:sp>
      <p:sp>
        <p:nvSpPr>
          <p:cNvPr id="12" name="Text 10"/>
          <p:cNvSpPr/>
          <p:nvPr/>
        </p:nvSpPr>
        <p:spPr>
          <a:xfrm>
            <a:off x="5623560" y="1920240"/>
            <a:ext cx="4160520" cy="502920"/>
          </a:xfrm>
          <a:prstGeom prst="rect">
            <a:avLst/>
          </a:prstGeom>
          <a:noFill/>
          <a:ln/>
        </p:spPr>
        <p:txBody>
          <a:bodyPr wrap="square" lIns="0" tIns="0" rIns="0" bIns="0" rtlCol="0" anchor="ctr"/>
          <a:lstStyle/>
          <a:p>
            <a:pPr marL="0" indent="0" algn="l">
              <a:buNone/>
            </a:pPr>
            <a:r>
              <a:rPr lang="en-US" sz="1300" b="1" kern="0" spc="200" dirty="0">
                <a:solidFill>
                  <a:srgbClr val="FFFFFF"/>
                </a:solidFill>
                <a:latin typeface="Gotham Medium" pitchFamily="34" charset="0"/>
                <a:ea typeface="Gotham Medium" pitchFamily="34" charset="-122"/>
                <a:cs typeface="Gotham Medium" pitchFamily="34" charset="-120"/>
              </a:rPr>
              <a:t>Q4 · CHEGG</a:t>
            </a:r>
            <a:endParaRPr lang="en-US" sz="1300" dirty="0"/>
          </a:p>
        </p:txBody>
      </p:sp>
      <p:sp>
        <p:nvSpPr>
          <p:cNvPr id="13" name="Text 11"/>
          <p:cNvSpPr/>
          <p:nvPr/>
        </p:nvSpPr>
        <p:spPr>
          <a:xfrm>
            <a:off x="5577840" y="2560320"/>
            <a:ext cx="4251960" cy="320040"/>
          </a:xfrm>
          <a:prstGeom prst="rect">
            <a:avLst/>
          </a:prstGeom>
          <a:noFill/>
          <a:ln/>
        </p:spPr>
        <p:txBody>
          <a:bodyPr wrap="square" lIns="0" tIns="0" rIns="0" bIns="0" rtlCol="0" anchor="t"/>
          <a:lstStyle/>
          <a:p>
            <a:pPr marL="0" indent="0" algn="l">
              <a:buNone/>
            </a:pPr>
            <a:r>
              <a:rPr lang="en-US" sz="1000" b="1" kern="0" spc="100" dirty="0">
                <a:solidFill>
                  <a:srgbClr val="FF5A00"/>
                </a:solidFill>
                <a:latin typeface="Gotham Medium" pitchFamily="34" charset="0"/>
                <a:ea typeface="Gotham Medium" pitchFamily="34" charset="-122"/>
                <a:cs typeface="Gotham Medium" pitchFamily="34" charset="-120"/>
              </a:rPr>
              <a:t>NO SABÍA QUE NO SABÍA</a:t>
            </a:r>
            <a:endParaRPr lang="en-US" sz="1000" dirty="0"/>
          </a:p>
        </p:txBody>
      </p:sp>
      <p:sp>
        <p:nvSpPr>
          <p:cNvPr id="14" name="Text 12"/>
          <p:cNvSpPr/>
          <p:nvPr/>
        </p:nvSpPr>
        <p:spPr>
          <a:xfrm>
            <a:off x="5577840" y="2926080"/>
            <a:ext cx="4251960" cy="2468880"/>
          </a:xfrm>
          <a:prstGeom prst="rect">
            <a:avLst/>
          </a:prstGeom>
          <a:noFill/>
          <a:ln/>
        </p:spPr>
        <p:txBody>
          <a:bodyPr wrap="square" lIns="0" tIns="0" rIns="0" bIns="0" rtlCol="0" anchor="t"/>
          <a:lstStyle/>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Plataforma de apoyo académico valorada en $14.000M en 2021. Vigilaba a Coursera, Khan Academy, edX. ChatGPT vino de una industria que ni estaba en su radar. En mayo 2023 perdió 49% en un día. Para 2024, había perdido el 99% de su valor.</a:t>
            </a:r>
            <a:endParaRPr lang="en-US" sz="1100" dirty="0"/>
          </a:p>
          <a:p>
            <a:pPr marL="0" indent="0" algn="l">
              <a:lnSpc>
                <a:spcPct val="130000"/>
              </a:lnSpc>
              <a:buNone/>
            </a:pPr>
            <a:endParaRPr lang="en-US" sz="1100" dirty="0"/>
          </a:p>
          <a:p>
            <a:pPr marL="0" indent="0" algn="l">
              <a:lnSpc>
                <a:spcPct val="130000"/>
              </a:lnSpc>
              <a:buNone/>
            </a:pPr>
            <a:r>
              <a:rPr lang="en-US" sz="1100" dirty="0">
                <a:solidFill>
                  <a:srgbClr val="161630"/>
                </a:solidFill>
                <a:latin typeface="Gotham Book" pitchFamily="34" charset="0"/>
                <a:ea typeface="Gotham Book" pitchFamily="34" charset="-122"/>
                <a:cs typeface="Gotham Book" pitchFamily="34" charset="-120"/>
              </a:rPr>
              <a:t>Lección: no tenían la respuesta porque no tenían la pregunta. La VT que solo mira competidores conocidos deja la puerta abierta a amenazas que vienen de otra industria.</a:t>
            </a:r>
            <a:endParaRPr lang="en-US" sz="11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name="Slide 3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ANEXO 3 · Análisis adicional</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LA PARADOJA UNIVERSITARIA Y EL ENFOQUE DE VTIC</a:t>
            </a:r>
            <a:endParaRPr lang="en-US" sz="1000" dirty="0"/>
          </a:p>
        </p:txBody>
      </p:sp>
      <p:sp>
        <p:nvSpPr>
          <p:cNvPr id="5" name="Shape 3"/>
          <p:cNvSpPr/>
          <p:nvPr/>
        </p:nvSpPr>
        <p:spPr>
          <a:xfrm>
            <a:off x="548640" y="1874520"/>
            <a:ext cx="9464040" cy="4114800"/>
          </a:xfrm>
          <a:prstGeom prst="rect">
            <a:avLst/>
          </a:prstGeom>
          <a:solidFill>
            <a:srgbClr val="FFFFFF"/>
          </a:solidFill>
          <a:ln w="12700">
            <a:solidFill>
              <a:srgbClr val="D8D4D0"/>
            </a:solidFill>
            <a:prstDash val="solid"/>
          </a:ln>
        </p:spPr>
        <p:txBody>
          <a:bodyPr/>
          <a:lstStyle/>
          <a:p>
            <a:endParaRPr lang="es-ES"/>
          </a:p>
        </p:txBody>
      </p:sp>
      <p:sp>
        <p:nvSpPr>
          <p:cNvPr id="6" name="Text 4"/>
          <p:cNvSpPr/>
          <p:nvPr/>
        </p:nvSpPr>
        <p:spPr>
          <a:xfrm>
            <a:off x="914400" y="2103120"/>
            <a:ext cx="8732520" cy="365760"/>
          </a:xfrm>
          <a:prstGeom prst="rect">
            <a:avLst/>
          </a:prstGeom>
          <a:noFill/>
          <a:ln/>
        </p:spPr>
        <p:txBody>
          <a:bodyPr wrap="square" lIns="0" tIns="0" rIns="0" bIns="0" rtlCol="0" anchor="t"/>
          <a:lstStyle/>
          <a:p>
            <a:pPr marL="0" indent="0" algn="l">
              <a:buNone/>
            </a:pPr>
            <a:r>
              <a:rPr lang="en-US" sz="1300" b="1" kern="0" spc="200" dirty="0">
                <a:solidFill>
                  <a:srgbClr val="FF5A00"/>
                </a:solidFill>
                <a:latin typeface="Gotham Medium" pitchFamily="34" charset="0"/>
                <a:ea typeface="Gotham Medium" pitchFamily="34" charset="-122"/>
                <a:cs typeface="Gotham Medium" pitchFamily="34" charset="-120"/>
              </a:rPr>
              <a:t>LA PARADOJA UNIVERSITARIA</a:t>
            </a:r>
            <a:endParaRPr lang="en-US" sz="1300" dirty="0"/>
          </a:p>
        </p:txBody>
      </p:sp>
      <p:sp>
        <p:nvSpPr>
          <p:cNvPr id="7" name="Text 5"/>
          <p:cNvSpPr/>
          <p:nvPr/>
        </p:nvSpPr>
        <p:spPr>
          <a:xfrm>
            <a:off x="914400" y="2514600"/>
            <a:ext cx="8732520" cy="3291840"/>
          </a:xfrm>
          <a:prstGeom prst="rect">
            <a:avLst/>
          </a:prstGeom>
          <a:noFill/>
          <a:ln/>
        </p:spPr>
        <p:txBody>
          <a:bodyPr wrap="square" lIns="0" tIns="0" rIns="0" bIns="0" rtlCol="0" anchor="t"/>
          <a:lstStyle/>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La universidad produce conocimiento como nadie. Pero rara vez lo usa estratégicamente para sí misma. Investiga el mundo, pero a menudo no se investiga estratégicamente a sí misma frente al mundo.</a:t>
            </a:r>
            <a:endParaRPr lang="en-US" sz="1200" dirty="0"/>
          </a:p>
          <a:p>
            <a:pPr marL="0" indent="0" algn="l">
              <a:lnSpc>
                <a:spcPct val="140000"/>
              </a:lnSpc>
              <a:buNone/>
            </a:pP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La VT universitaria no es "hacer lo que hace la empresa, pero en universidad". Es construir una capacidad propia, con su identidad, que dialoga con la lógica industrial sin convertirse en ella.</a:t>
            </a:r>
            <a:endParaRPr lang="en-US" sz="1200" dirty="0"/>
          </a:p>
          <a:p>
            <a:pPr marL="0" indent="0" algn="l">
              <a:lnSpc>
                <a:spcPct val="140000"/>
              </a:lnSpc>
              <a:buNone/>
            </a:pP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El enfoque de unidades como VTIC de CEDIA (mismas herramientas — Lens, Scopus, PatentScope, normas UNE 166006 — con un enfoque centrado en la investigación universitaria y su transferencia) es justamente esa traducción: tomar la metodología de VT global y darle el lenguaje del mundo académico.</a:t>
            </a:r>
            <a:endParaRPr lang="en-US" sz="1200" dirty="0"/>
          </a:p>
          <a:p>
            <a:pPr marL="0" indent="0" algn="l">
              <a:lnSpc>
                <a:spcPct val="140000"/>
              </a:lnSpc>
              <a:buNone/>
            </a:pP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Para una universidad ecuatoriana en estado incipiente, el modelo mixto con apoyo externo no es debilidad — es el camino más realista y robusto para construir capacidad mientras se aprende. Lo recomendaba la norma UNE 166006 hace 15 años; lo confirma la práctica de organizaciones líderes hoy.</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La velocidad del entorno tecnológico</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MIENTRAS UNA DECISIÓN SE POSTERGA, EL CONTEXTO SE MUEVE</a:t>
            </a:r>
            <a:endParaRPr lang="en-US" sz="1000" dirty="0"/>
          </a:p>
        </p:txBody>
      </p:sp>
      <p:sp>
        <p:nvSpPr>
          <p:cNvPr id="5" name="Shape 3"/>
          <p:cNvSpPr/>
          <p:nvPr/>
        </p:nvSpPr>
        <p:spPr>
          <a:xfrm>
            <a:off x="726948" y="2148840"/>
            <a:ext cx="2926080" cy="2377440"/>
          </a:xfrm>
          <a:prstGeom prst="rect">
            <a:avLst/>
          </a:prstGeom>
          <a:solidFill>
            <a:srgbClr val="161630"/>
          </a:solidFill>
          <a:ln w="12700">
            <a:solidFill>
              <a:srgbClr val="161630"/>
            </a:solidFill>
            <a:prstDash val="solid"/>
          </a:ln>
        </p:spPr>
        <p:txBody>
          <a:bodyPr/>
          <a:lstStyle/>
          <a:p>
            <a:endParaRPr lang="es-ES"/>
          </a:p>
        </p:txBody>
      </p:sp>
      <p:sp>
        <p:nvSpPr>
          <p:cNvPr id="6" name="Text 4"/>
          <p:cNvSpPr/>
          <p:nvPr/>
        </p:nvSpPr>
        <p:spPr>
          <a:xfrm>
            <a:off x="864108" y="2468880"/>
            <a:ext cx="2651760" cy="914400"/>
          </a:xfrm>
          <a:prstGeom prst="rect">
            <a:avLst/>
          </a:prstGeom>
          <a:noFill/>
          <a:ln/>
        </p:spPr>
        <p:txBody>
          <a:bodyPr wrap="square" lIns="0" tIns="0" rIns="0" bIns="0" rtlCol="0" anchor="ctr"/>
          <a:lstStyle/>
          <a:p>
            <a:pPr marL="0" indent="0" algn="ctr">
              <a:buNone/>
            </a:pPr>
            <a:r>
              <a:rPr lang="en-US" sz="4400" b="1" kern="0" spc="-100" dirty="0">
                <a:solidFill>
                  <a:srgbClr val="FF5A00"/>
                </a:solidFill>
                <a:latin typeface="Gotham Black" pitchFamily="34" charset="0"/>
                <a:ea typeface="Gotham Black" pitchFamily="34" charset="-122"/>
                <a:cs typeface="Gotham Black" pitchFamily="34" charset="-120"/>
              </a:rPr>
              <a:t>~3M</a:t>
            </a:r>
            <a:endParaRPr lang="en-US" sz="4400" dirty="0"/>
          </a:p>
        </p:txBody>
      </p:sp>
      <p:sp>
        <p:nvSpPr>
          <p:cNvPr id="7" name="Text 5"/>
          <p:cNvSpPr/>
          <p:nvPr/>
        </p:nvSpPr>
        <p:spPr>
          <a:xfrm>
            <a:off x="864108" y="3474720"/>
            <a:ext cx="2651760" cy="320040"/>
          </a:xfrm>
          <a:prstGeom prst="rect">
            <a:avLst/>
          </a:prstGeom>
          <a:noFill/>
          <a:ln/>
        </p:spPr>
        <p:txBody>
          <a:bodyPr wrap="square" lIns="0" tIns="0" rIns="0" bIns="0" rtlCol="0" anchor="t"/>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PAPERS CIENTÍFICOS</a:t>
            </a:r>
            <a:endParaRPr lang="en-US" sz="1100" dirty="0"/>
          </a:p>
        </p:txBody>
      </p:sp>
      <p:sp>
        <p:nvSpPr>
          <p:cNvPr id="8" name="Text 6"/>
          <p:cNvSpPr/>
          <p:nvPr/>
        </p:nvSpPr>
        <p:spPr>
          <a:xfrm>
            <a:off x="909828" y="3840480"/>
            <a:ext cx="2560320" cy="548640"/>
          </a:xfrm>
          <a:prstGeom prst="rect">
            <a:avLst/>
          </a:prstGeom>
          <a:noFill/>
          <a:ln/>
        </p:spPr>
        <p:txBody>
          <a:bodyPr wrap="square" lIns="0" tIns="0" rIns="0" bIns="0" rtlCol="0" anchor="t"/>
          <a:lstStyle/>
          <a:p>
            <a:pPr marL="0" indent="0" algn="ctr">
              <a:buNone/>
            </a:pPr>
            <a:r>
              <a:rPr lang="en-US" sz="1000" dirty="0">
                <a:solidFill>
                  <a:srgbClr val="D8D4D0"/>
                </a:solidFill>
                <a:latin typeface="Gotham Book" pitchFamily="34" charset="0"/>
                <a:ea typeface="Gotham Book" pitchFamily="34" charset="-122"/>
                <a:cs typeface="Gotham Book" pitchFamily="34" charset="-120"/>
              </a:rPr>
              <a:t>publicados al año en el mundo · NSB/NCSES, UNESCO</a:t>
            </a:r>
            <a:endParaRPr lang="en-US" sz="1000" dirty="0"/>
          </a:p>
        </p:txBody>
      </p:sp>
      <p:sp>
        <p:nvSpPr>
          <p:cNvPr id="9" name="Shape 7"/>
          <p:cNvSpPr/>
          <p:nvPr/>
        </p:nvSpPr>
        <p:spPr>
          <a:xfrm>
            <a:off x="3817620" y="2148840"/>
            <a:ext cx="2926080" cy="2377440"/>
          </a:xfrm>
          <a:prstGeom prst="rect">
            <a:avLst/>
          </a:prstGeom>
          <a:solidFill>
            <a:srgbClr val="161630"/>
          </a:solidFill>
          <a:ln w="12700">
            <a:solidFill>
              <a:srgbClr val="161630"/>
            </a:solidFill>
            <a:prstDash val="solid"/>
          </a:ln>
        </p:spPr>
        <p:txBody>
          <a:bodyPr/>
          <a:lstStyle/>
          <a:p>
            <a:endParaRPr lang="es-ES"/>
          </a:p>
        </p:txBody>
      </p:sp>
      <p:sp>
        <p:nvSpPr>
          <p:cNvPr id="10" name="Text 8"/>
          <p:cNvSpPr/>
          <p:nvPr/>
        </p:nvSpPr>
        <p:spPr>
          <a:xfrm>
            <a:off x="3954780" y="2468880"/>
            <a:ext cx="2651760" cy="914400"/>
          </a:xfrm>
          <a:prstGeom prst="rect">
            <a:avLst/>
          </a:prstGeom>
          <a:noFill/>
          <a:ln/>
        </p:spPr>
        <p:txBody>
          <a:bodyPr wrap="square" lIns="0" tIns="0" rIns="0" bIns="0" rtlCol="0" anchor="ctr"/>
          <a:lstStyle/>
          <a:p>
            <a:pPr marL="0" indent="0" algn="ctr">
              <a:buNone/>
            </a:pPr>
            <a:r>
              <a:rPr lang="en-US" sz="4400" b="1" kern="0" spc="-100" dirty="0">
                <a:solidFill>
                  <a:srgbClr val="FF5A00"/>
                </a:solidFill>
                <a:latin typeface="Gotham Black" pitchFamily="34" charset="0"/>
                <a:ea typeface="Gotham Black" pitchFamily="34" charset="-122"/>
                <a:cs typeface="Gotham Black" pitchFamily="34" charset="-120"/>
              </a:rPr>
              <a:t>~3.7M</a:t>
            </a:r>
            <a:endParaRPr lang="en-US" sz="4400" dirty="0"/>
          </a:p>
        </p:txBody>
      </p:sp>
      <p:sp>
        <p:nvSpPr>
          <p:cNvPr id="11" name="Text 9"/>
          <p:cNvSpPr/>
          <p:nvPr/>
        </p:nvSpPr>
        <p:spPr>
          <a:xfrm>
            <a:off x="3954780" y="3474720"/>
            <a:ext cx="2651760" cy="320040"/>
          </a:xfrm>
          <a:prstGeom prst="rect">
            <a:avLst/>
          </a:prstGeom>
          <a:noFill/>
          <a:ln/>
        </p:spPr>
        <p:txBody>
          <a:bodyPr wrap="square" lIns="0" tIns="0" rIns="0" bIns="0" rtlCol="0" anchor="t"/>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SOLICITUDES DE PATENTE</a:t>
            </a:r>
            <a:endParaRPr lang="en-US" sz="1100" dirty="0"/>
          </a:p>
        </p:txBody>
      </p:sp>
      <p:sp>
        <p:nvSpPr>
          <p:cNvPr id="12" name="Text 10"/>
          <p:cNvSpPr/>
          <p:nvPr/>
        </p:nvSpPr>
        <p:spPr>
          <a:xfrm>
            <a:off x="4000500" y="3840480"/>
            <a:ext cx="2560320" cy="548640"/>
          </a:xfrm>
          <a:prstGeom prst="rect">
            <a:avLst/>
          </a:prstGeom>
          <a:noFill/>
          <a:ln/>
        </p:spPr>
        <p:txBody>
          <a:bodyPr wrap="square" lIns="0" tIns="0" rIns="0" bIns="0" rtlCol="0" anchor="t"/>
          <a:lstStyle/>
          <a:p>
            <a:pPr marL="0" indent="0" algn="ctr">
              <a:buNone/>
            </a:pPr>
            <a:r>
              <a:rPr lang="en-US" sz="1000" dirty="0">
                <a:solidFill>
                  <a:srgbClr val="D8D4D0"/>
                </a:solidFill>
                <a:latin typeface="Gotham Book" pitchFamily="34" charset="0"/>
                <a:ea typeface="Gotham Book" pitchFamily="34" charset="-122"/>
                <a:cs typeface="Gotham Book" pitchFamily="34" charset="-120"/>
              </a:rPr>
              <a:t>presentadas en 2024 a nivel global · WIPO 2025</a:t>
            </a:r>
            <a:endParaRPr lang="en-US" sz="1000" dirty="0"/>
          </a:p>
        </p:txBody>
      </p:sp>
      <p:sp>
        <p:nvSpPr>
          <p:cNvPr id="13" name="Shape 11"/>
          <p:cNvSpPr/>
          <p:nvPr/>
        </p:nvSpPr>
        <p:spPr>
          <a:xfrm>
            <a:off x="6908292" y="2148840"/>
            <a:ext cx="2926080" cy="2377440"/>
          </a:xfrm>
          <a:prstGeom prst="rect">
            <a:avLst/>
          </a:prstGeom>
          <a:solidFill>
            <a:srgbClr val="161630"/>
          </a:solidFill>
          <a:ln w="12700">
            <a:solidFill>
              <a:srgbClr val="161630"/>
            </a:solidFill>
            <a:prstDash val="solid"/>
          </a:ln>
        </p:spPr>
        <p:txBody>
          <a:bodyPr/>
          <a:lstStyle/>
          <a:p>
            <a:endParaRPr lang="es-ES"/>
          </a:p>
        </p:txBody>
      </p:sp>
      <p:sp>
        <p:nvSpPr>
          <p:cNvPr id="14" name="Text 12"/>
          <p:cNvSpPr/>
          <p:nvPr/>
        </p:nvSpPr>
        <p:spPr>
          <a:xfrm>
            <a:off x="7045452" y="2468880"/>
            <a:ext cx="2651760" cy="914400"/>
          </a:xfrm>
          <a:prstGeom prst="rect">
            <a:avLst/>
          </a:prstGeom>
          <a:noFill/>
          <a:ln/>
        </p:spPr>
        <p:txBody>
          <a:bodyPr wrap="square" lIns="0" tIns="0" rIns="0" bIns="0" rtlCol="0" anchor="ctr"/>
          <a:lstStyle/>
          <a:p>
            <a:pPr marL="0" indent="0" algn="ctr">
              <a:buNone/>
            </a:pPr>
            <a:r>
              <a:rPr lang="en-US" sz="4400" b="1" kern="0" spc="-100" dirty="0">
                <a:solidFill>
                  <a:srgbClr val="FF5A00"/>
                </a:solidFill>
                <a:latin typeface="Gotham Black" pitchFamily="34" charset="0"/>
                <a:ea typeface="Gotham Black" pitchFamily="34" charset="-122"/>
                <a:cs typeface="Gotham Black" pitchFamily="34" charset="-120"/>
              </a:rPr>
              <a:t>+48%</a:t>
            </a:r>
            <a:endParaRPr lang="en-US" sz="4400" dirty="0"/>
          </a:p>
        </p:txBody>
      </p:sp>
      <p:sp>
        <p:nvSpPr>
          <p:cNvPr id="15" name="Text 13"/>
          <p:cNvSpPr/>
          <p:nvPr/>
        </p:nvSpPr>
        <p:spPr>
          <a:xfrm>
            <a:off x="7045452" y="3474720"/>
            <a:ext cx="2651760" cy="320040"/>
          </a:xfrm>
          <a:prstGeom prst="rect">
            <a:avLst/>
          </a:prstGeom>
          <a:noFill/>
          <a:ln/>
        </p:spPr>
        <p:txBody>
          <a:bodyPr wrap="square" lIns="0" tIns="0" rIns="0" bIns="0" rtlCol="0" anchor="t"/>
          <a:lstStyle/>
          <a:p>
            <a:pPr marL="0" indent="0" algn="ctr">
              <a:buNone/>
            </a:pPr>
            <a:r>
              <a:rPr lang="en-US" sz="1100" b="1" kern="0" spc="200" dirty="0">
                <a:solidFill>
                  <a:srgbClr val="FFFFFF"/>
                </a:solidFill>
                <a:latin typeface="Gotham Medium" pitchFamily="34" charset="0"/>
                <a:ea typeface="Gotham Medium" pitchFamily="34" charset="-122"/>
                <a:cs typeface="Gotham Medium" pitchFamily="34" charset="-120"/>
              </a:rPr>
              <a:t>CRECIMIENTO EN UNA DÉCADA</a:t>
            </a:r>
            <a:endParaRPr lang="en-US" sz="1100" dirty="0"/>
          </a:p>
        </p:txBody>
      </p:sp>
      <p:sp>
        <p:nvSpPr>
          <p:cNvPr id="16" name="Text 14"/>
          <p:cNvSpPr/>
          <p:nvPr/>
        </p:nvSpPr>
        <p:spPr>
          <a:xfrm>
            <a:off x="7091172" y="3840480"/>
            <a:ext cx="2560320" cy="548640"/>
          </a:xfrm>
          <a:prstGeom prst="rect">
            <a:avLst/>
          </a:prstGeom>
          <a:noFill/>
          <a:ln/>
        </p:spPr>
        <p:txBody>
          <a:bodyPr wrap="square" lIns="0" tIns="0" rIns="0" bIns="0" rtlCol="0" anchor="t"/>
          <a:lstStyle/>
          <a:p>
            <a:pPr marL="0" indent="0" algn="ctr">
              <a:buNone/>
            </a:pPr>
            <a:r>
              <a:rPr lang="en-US" sz="1000" dirty="0">
                <a:solidFill>
                  <a:srgbClr val="D8D4D0"/>
                </a:solidFill>
                <a:latin typeface="Gotham Book" pitchFamily="34" charset="0"/>
                <a:ea typeface="Gotham Book" pitchFamily="34" charset="-122"/>
                <a:cs typeface="Gotham Book" pitchFamily="34" charset="-120"/>
              </a:rPr>
              <a:t>publicaciones científicas 2015–2024 · Web of Science</a:t>
            </a:r>
            <a:endParaRPr lang="en-US" sz="1000" dirty="0"/>
          </a:p>
        </p:txBody>
      </p:sp>
      <p:sp>
        <p:nvSpPr>
          <p:cNvPr id="17" name="Text 15"/>
          <p:cNvSpPr/>
          <p:nvPr/>
        </p:nvSpPr>
        <p:spPr>
          <a:xfrm>
            <a:off x="436672" y="4656536"/>
            <a:ext cx="9464040" cy="274320"/>
          </a:xfrm>
          <a:prstGeom prst="rect">
            <a:avLst/>
          </a:prstGeom>
          <a:noFill/>
          <a:ln/>
        </p:spPr>
        <p:txBody>
          <a:bodyPr wrap="square" lIns="0" tIns="0" rIns="0" bIns="0" rtlCol="0" anchor="ctr"/>
          <a:lstStyle/>
          <a:p>
            <a:pPr marL="0" indent="0" algn="ctr">
              <a:buNone/>
            </a:pPr>
            <a:r>
              <a:rPr lang="en-US" sz="1100" i="1" dirty="0">
                <a:solidFill>
                  <a:srgbClr val="8B8A90"/>
                </a:solidFill>
                <a:latin typeface="Gotham Light" pitchFamily="34" charset="0"/>
                <a:ea typeface="Gotham Light" pitchFamily="34" charset="-122"/>
                <a:cs typeface="Gotham Light" pitchFamily="34" charset="-120"/>
              </a:rPr>
              <a:t>Cifras al cierre de 2024 · Fuentes públicas: WIPO World IP Indicators 2025, NSB/NCSES, Web of Science (Clarivate)</a:t>
            </a:r>
            <a:endParaRPr lang="en-US" sz="1100" dirty="0"/>
          </a:p>
        </p:txBody>
      </p:sp>
      <p:sp>
        <p:nvSpPr>
          <p:cNvPr id="18" name="Text 16"/>
          <p:cNvSpPr/>
          <p:nvPr/>
        </p:nvSpPr>
        <p:spPr>
          <a:xfrm>
            <a:off x="548640" y="5475203"/>
            <a:ext cx="9464040" cy="365760"/>
          </a:xfrm>
          <a:prstGeom prst="rect">
            <a:avLst/>
          </a:prstGeom>
          <a:noFill/>
          <a:ln/>
        </p:spPr>
        <p:txBody>
          <a:bodyPr wrap="square" lIns="0" tIns="0" rIns="0" bIns="0" rtlCol="0" anchor="ctr"/>
          <a:lstStyle/>
          <a:p>
            <a:pPr marL="0" indent="0" algn="ctr">
              <a:buNone/>
            </a:pPr>
            <a:r>
              <a:rPr lang="en-US" i="1" dirty="0">
                <a:solidFill>
                  <a:srgbClr val="161630"/>
                </a:solidFill>
                <a:latin typeface="Gotham Light" pitchFamily="34" charset="0"/>
                <a:ea typeface="Gotham Light" pitchFamily="34" charset="-122"/>
                <a:cs typeface="Gotham Light" pitchFamily="34" charset="-120"/>
              </a:rPr>
              <a:t>Sin sistema, una universidad decide hoy mirando lo que sabía ayer.</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Cuatro tipos de ceguera organizacional</a:t>
            </a:r>
            <a:endParaRPr lang="en-US" sz="2400" dirty="0"/>
          </a:p>
        </p:txBody>
      </p:sp>
      <p:sp>
        <p:nvSpPr>
          <p:cNvPr id="3" name="Shape 1"/>
          <p:cNvSpPr/>
          <p:nvPr/>
        </p:nvSpPr>
        <p:spPr>
          <a:xfrm>
            <a:off x="548640" y="1342672"/>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06680"/>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EL MAPA DE JOHARI APLICADO A LA MIRADA ESTRATÉGICA</a:t>
            </a:r>
            <a:endParaRPr lang="en-US" sz="1000" dirty="0"/>
          </a:p>
        </p:txBody>
      </p:sp>
      <p:sp>
        <p:nvSpPr>
          <p:cNvPr id="5" name="Shape 3"/>
          <p:cNvSpPr/>
          <p:nvPr/>
        </p:nvSpPr>
        <p:spPr>
          <a:xfrm>
            <a:off x="626364" y="1673352"/>
            <a:ext cx="4572000" cy="1874520"/>
          </a:xfrm>
          <a:prstGeom prst="rect">
            <a:avLst/>
          </a:prstGeom>
          <a:solidFill>
            <a:srgbClr val="FF5A00"/>
          </a:solidFill>
          <a:ln w="12700">
            <a:solidFill>
              <a:srgbClr val="FF5A00"/>
            </a:solidFill>
            <a:prstDash val="solid"/>
          </a:ln>
        </p:spPr>
        <p:txBody>
          <a:bodyPr/>
          <a:lstStyle/>
          <a:p>
            <a:endParaRPr lang="es-ES"/>
          </a:p>
        </p:txBody>
      </p:sp>
      <p:sp>
        <p:nvSpPr>
          <p:cNvPr id="6" name="Text 4"/>
          <p:cNvSpPr/>
          <p:nvPr/>
        </p:nvSpPr>
        <p:spPr>
          <a:xfrm>
            <a:off x="790956" y="1801368"/>
            <a:ext cx="4242816" cy="274320"/>
          </a:xfrm>
          <a:prstGeom prst="rect">
            <a:avLst/>
          </a:prstGeom>
          <a:noFill/>
          <a:ln/>
        </p:spPr>
        <p:txBody>
          <a:bodyPr wrap="square" lIns="0" tIns="0" rIns="0" bIns="0" rtlCol="0" anchor="t"/>
          <a:lstStyle/>
          <a:p>
            <a:pPr marL="0" indent="0" algn="l">
              <a:buNone/>
            </a:pPr>
            <a:r>
              <a:rPr lang="en-US" sz="1100" b="1" kern="0" spc="150" dirty="0">
                <a:solidFill>
                  <a:srgbClr val="FFFFFF"/>
                </a:solidFill>
                <a:latin typeface="Gotham Medium" pitchFamily="34" charset="0"/>
                <a:ea typeface="Gotham Medium" pitchFamily="34" charset="-122"/>
                <a:cs typeface="Gotham Medium" pitchFamily="34" charset="-120"/>
              </a:rPr>
              <a:t>SABEMOS LO QUE SABEMOS</a:t>
            </a:r>
            <a:endParaRPr lang="en-US" sz="1100" dirty="0"/>
          </a:p>
        </p:txBody>
      </p:sp>
      <p:sp>
        <p:nvSpPr>
          <p:cNvPr id="7" name="Text 5"/>
          <p:cNvSpPr/>
          <p:nvPr/>
        </p:nvSpPr>
        <p:spPr>
          <a:xfrm>
            <a:off x="790956" y="2093976"/>
            <a:ext cx="4242816" cy="365760"/>
          </a:xfrm>
          <a:prstGeom prst="rect">
            <a:avLst/>
          </a:prstGeom>
          <a:noFill/>
          <a:ln/>
        </p:spPr>
        <p:txBody>
          <a:bodyPr wrap="square" lIns="0" tIns="0" rIns="0" bIns="0" rtlCol="0" anchor="t"/>
          <a:lstStyle/>
          <a:p>
            <a:pPr marL="0" indent="0" algn="l">
              <a:buNone/>
            </a:pPr>
            <a:r>
              <a:rPr lang="en-US" sz="1000" i="1" dirty="0">
                <a:solidFill>
                  <a:srgbClr val="FFFFFF"/>
                </a:solidFill>
                <a:latin typeface="Gotham Light" pitchFamily="34" charset="0"/>
                <a:ea typeface="Gotham Light" pitchFamily="34" charset="-122"/>
                <a:cs typeface="Gotham Light" pitchFamily="34" charset="-120"/>
              </a:rPr>
              <a:t>Nuestro know-how. Vale solo cuando se conecta con el entorno.</a:t>
            </a:r>
            <a:endParaRPr lang="en-US" sz="1000" dirty="0"/>
          </a:p>
        </p:txBody>
      </p:sp>
      <p:sp>
        <p:nvSpPr>
          <p:cNvPr id="8" name="Text 6"/>
          <p:cNvSpPr/>
          <p:nvPr/>
        </p:nvSpPr>
        <p:spPr>
          <a:xfrm>
            <a:off x="790956" y="2587752"/>
            <a:ext cx="4242816" cy="256032"/>
          </a:xfrm>
          <a:prstGeom prst="rect">
            <a:avLst/>
          </a:prstGeom>
          <a:noFill/>
          <a:ln/>
        </p:spPr>
        <p:txBody>
          <a:bodyPr wrap="square" lIns="0" tIns="0" rIns="0" bIns="0" rtlCol="0" anchor="t"/>
          <a:lstStyle/>
          <a:p>
            <a:pPr marL="0" indent="0" algn="l">
              <a:buNone/>
            </a:pPr>
            <a:r>
              <a:rPr lang="en-US" sz="1100" b="1" kern="0" spc="100" dirty="0">
                <a:solidFill>
                  <a:srgbClr val="FFB030"/>
                </a:solidFill>
                <a:latin typeface="Gotham Medium" pitchFamily="34" charset="0"/>
                <a:ea typeface="Gotham Medium" pitchFamily="34" charset="-122"/>
                <a:cs typeface="Gotham Medium" pitchFamily="34" charset="-120"/>
              </a:rPr>
              <a:t>NVIDIA · CUDA (2006)</a:t>
            </a:r>
            <a:endParaRPr lang="en-US" sz="1100" dirty="0"/>
          </a:p>
        </p:txBody>
      </p:sp>
      <p:sp>
        <p:nvSpPr>
          <p:cNvPr id="9" name="Text 7"/>
          <p:cNvSpPr/>
          <p:nvPr/>
        </p:nvSpPr>
        <p:spPr>
          <a:xfrm>
            <a:off x="790956" y="2862072"/>
            <a:ext cx="4242816" cy="640080"/>
          </a:xfrm>
          <a:prstGeom prst="rect">
            <a:avLst/>
          </a:prstGeom>
          <a:noFill/>
          <a:ln/>
        </p:spPr>
        <p:txBody>
          <a:bodyPr wrap="square" lIns="0" tIns="0" rIns="0" bIns="0" rtlCol="0" anchor="t"/>
          <a:lstStyle/>
          <a:p>
            <a:pPr marL="0" indent="0" algn="l">
              <a:buNone/>
            </a:pPr>
            <a:r>
              <a:rPr lang="en-US" sz="900" dirty="0">
                <a:solidFill>
                  <a:srgbClr val="FFFFFF"/>
                </a:solidFill>
                <a:latin typeface="Gotham Book" pitchFamily="34" charset="0"/>
                <a:ea typeface="Gotham Book" pitchFamily="34" charset="-122"/>
                <a:cs typeface="Gotham Book" pitchFamily="34" charset="-120"/>
              </a:rPr>
              <a:t>Apostó a cómputo paralelo años antes de la ola de IA. Hoy es la empresa más valiosa del mundo.</a:t>
            </a:r>
            <a:endParaRPr lang="en-US" sz="900" dirty="0"/>
          </a:p>
        </p:txBody>
      </p:sp>
      <p:sp>
        <p:nvSpPr>
          <p:cNvPr id="10" name="Shape 8"/>
          <p:cNvSpPr/>
          <p:nvPr/>
        </p:nvSpPr>
        <p:spPr>
          <a:xfrm>
            <a:off x="5362956" y="1673352"/>
            <a:ext cx="4572000" cy="1874520"/>
          </a:xfrm>
          <a:prstGeom prst="rect">
            <a:avLst/>
          </a:prstGeom>
          <a:solidFill>
            <a:srgbClr val="161630"/>
          </a:solidFill>
          <a:ln w="12700">
            <a:solidFill>
              <a:srgbClr val="161630"/>
            </a:solidFill>
            <a:prstDash val="solid"/>
          </a:ln>
        </p:spPr>
        <p:txBody>
          <a:bodyPr/>
          <a:lstStyle/>
          <a:p>
            <a:endParaRPr lang="es-ES"/>
          </a:p>
        </p:txBody>
      </p:sp>
      <p:sp>
        <p:nvSpPr>
          <p:cNvPr id="11" name="Text 9"/>
          <p:cNvSpPr/>
          <p:nvPr/>
        </p:nvSpPr>
        <p:spPr>
          <a:xfrm>
            <a:off x="5527548" y="1801368"/>
            <a:ext cx="4242816" cy="274320"/>
          </a:xfrm>
          <a:prstGeom prst="rect">
            <a:avLst/>
          </a:prstGeom>
          <a:noFill/>
          <a:ln/>
        </p:spPr>
        <p:txBody>
          <a:bodyPr wrap="square" lIns="0" tIns="0" rIns="0" bIns="0" rtlCol="0" anchor="t"/>
          <a:lstStyle/>
          <a:p>
            <a:pPr marL="0" indent="0" algn="l">
              <a:buNone/>
            </a:pPr>
            <a:r>
              <a:rPr lang="en-US" sz="1100" b="1" kern="0" spc="150" dirty="0">
                <a:solidFill>
                  <a:srgbClr val="FFFFFF"/>
                </a:solidFill>
                <a:latin typeface="Gotham Medium" pitchFamily="34" charset="0"/>
                <a:ea typeface="Gotham Medium" pitchFamily="34" charset="-122"/>
                <a:cs typeface="Gotham Medium" pitchFamily="34" charset="-120"/>
              </a:rPr>
              <a:t>SABEMOS LO QUE NO SABEMOS</a:t>
            </a:r>
            <a:endParaRPr lang="en-US" sz="1100" dirty="0"/>
          </a:p>
        </p:txBody>
      </p:sp>
      <p:sp>
        <p:nvSpPr>
          <p:cNvPr id="12" name="Text 10"/>
          <p:cNvSpPr/>
          <p:nvPr/>
        </p:nvSpPr>
        <p:spPr>
          <a:xfrm>
            <a:off x="5527548" y="2093976"/>
            <a:ext cx="4242816" cy="365760"/>
          </a:xfrm>
          <a:prstGeom prst="rect">
            <a:avLst/>
          </a:prstGeom>
          <a:noFill/>
          <a:ln/>
        </p:spPr>
        <p:txBody>
          <a:bodyPr wrap="square" lIns="0" tIns="0" rIns="0" bIns="0" rtlCol="0" anchor="t"/>
          <a:lstStyle/>
          <a:p>
            <a:pPr marL="0" indent="0" algn="l">
              <a:buNone/>
            </a:pPr>
            <a:r>
              <a:rPr lang="en-US" sz="1000" i="1" dirty="0">
                <a:solidFill>
                  <a:srgbClr val="FFFFFF"/>
                </a:solidFill>
                <a:latin typeface="Gotham Light" pitchFamily="34" charset="0"/>
                <a:ea typeface="Gotham Light" pitchFamily="34" charset="-122"/>
                <a:cs typeface="Gotham Light" pitchFamily="34" charset="-120"/>
              </a:rPr>
              <a:t>Las preguntas que nos hacemos pero sin sistema para responder.</a:t>
            </a:r>
            <a:endParaRPr lang="en-US" sz="1000" dirty="0"/>
          </a:p>
        </p:txBody>
      </p:sp>
      <p:sp>
        <p:nvSpPr>
          <p:cNvPr id="13" name="Text 11"/>
          <p:cNvSpPr/>
          <p:nvPr/>
        </p:nvSpPr>
        <p:spPr>
          <a:xfrm>
            <a:off x="5527548" y="2587752"/>
            <a:ext cx="4242816" cy="256032"/>
          </a:xfrm>
          <a:prstGeom prst="rect">
            <a:avLst/>
          </a:prstGeom>
          <a:noFill/>
          <a:ln/>
        </p:spPr>
        <p:txBody>
          <a:bodyPr wrap="square" lIns="0" tIns="0" rIns="0" bIns="0" rtlCol="0" anchor="t"/>
          <a:lstStyle/>
          <a:p>
            <a:pPr marL="0" indent="0" algn="l">
              <a:buNone/>
            </a:pPr>
            <a:r>
              <a:rPr lang="en-US" sz="1100" b="1" kern="0" spc="100" dirty="0">
                <a:solidFill>
                  <a:srgbClr val="FFB030"/>
                </a:solidFill>
                <a:latin typeface="Gotham Medium" pitchFamily="34" charset="0"/>
                <a:ea typeface="Gotham Medium" pitchFamily="34" charset="-122"/>
                <a:cs typeface="Gotham Medium" pitchFamily="34" charset="-120"/>
              </a:rPr>
              <a:t>INTEL · IA</a:t>
            </a:r>
            <a:endParaRPr lang="en-US" sz="1100" dirty="0"/>
          </a:p>
        </p:txBody>
      </p:sp>
      <p:sp>
        <p:nvSpPr>
          <p:cNvPr id="14" name="Text 12"/>
          <p:cNvSpPr/>
          <p:nvPr/>
        </p:nvSpPr>
        <p:spPr>
          <a:xfrm>
            <a:off x="5527548" y="2862072"/>
            <a:ext cx="4242816" cy="640080"/>
          </a:xfrm>
          <a:prstGeom prst="rect">
            <a:avLst/>
          </a:prstGeom>
          <a:noFill/>
          <a:ln/>
        </p:spPr>
        <p:txBody>
          <a:bodyPr wrap="square" lIns="0" tIns="0" rIns="0" bIns="0" rtlCol="0" anchor="t"/>
          <a:lstStyle/>
          <a:p>
            <a:pPr marL="0" indent="0" algn="l">
              <a:buNone/>
            </a:pPr>
            <a:r>
              <a:rPr lang="en-US" sz="900" dirty="0">
                <a:solidFill>
                  <a:srgbClr val="FFFFFF"/>
                </a:solidFill>
                <a:latin typeface="Gotham Book" pitchFamily="34" charset="0"/>
                <a:ea typeface="Gotham Book" pitchFamily="34" charset="-122"/>
                <a:cs typeface="Gotham Book" pitchFamily="34" charset="-120"/>
              </a:rPr>
              <a:t>Compró Nervana ($408M) y Habana ($2B) en startups de IA. Las preguntas estaban; la acción no. Removida del Dow Jones (2024).</a:t>
            </a:r>
            <a:endParaRPr lang="en-US" sz="900" dirty="0"/>
          </a:p>
        </p:txBody>
      </p:sp>
      <p:sp>
        <p:nvSpPr>
          <p:cNvPr id="15" name="Shape 13"/>
          <p:cNvSpPr/>
          <p:nvPr/>
        </p:nvSpPr>
        <p:spPr>
          <a:xfrm>
            <a:off x="626364" y="3712464"/>
            <a:ext cx="4572000" cy="1874520"/>
          </a:xfrm>
          <a:prstGeom prst="rect">
            <a:avLst/>
          </a:prstGeom>
          <a:solidFill>
            <a:srgbClr val="161630"/>
          </a:solidFill>
          <a:ln w="12700">
            <a:solidFill>
              <a:srgbClr val="161630"/>
            </a:solidFill>
            <a:prstDash val="solid"/>
          </a:ln>
        </p:spPr>
        <p:txBody>
          <a:bodyPr/>
          <a:lstStyle/>
          <a:p>
            <a:endParaRPr lang="es-ES"/>
          </a:p>
        </p:txBody>
      </p:sp>
      <p:sp>
        <p:nvSpPr>
          <p:cNvPr id="16" name="Text 14"/>
          <p:cNvSpPr/>
          <p:nvPr/>
        </p:nvSpPr>
        <p:spPr>
          <a:xfrm>
            <a:off x="790956" y="3840480"/>
            <a:ext cx="4242816" cy="274320"/>
          </a:xfrm>
          <a:prstGeom prst="rect">
            <a:avLst/>
          </a:prstGeom>
          <a:noFill/>
          <a:ln/>
        </p:spPr>
        <p:txBody>
          <a:bodyPr wrap="square" lIns="0" tIns="0" rIns="0" bIns="0" rtlCol="0" anchor="t"/>
          <a:lstStyle/>
          <a:p>
            <a:pPr marL="0" indent="0" algn="l">
              <a:buNone/>
            </a:pPr>
            <a:r>
              <a:rPr lang="en-US" sz="1100" b="1" kern="0" spc="150" dirty="0">
                <a:solidFill>
                  <a:srgbClr val="FFFFFF"/>
                </a:solidFill>
                <a:latin typeface="Gotham Medium" pitchFamily="34" charset="0"/>
                <a:ea typeface="Gotham Medium" pitchFamily="34" charset="-122"/>
                <a:cs typeface="Gotham Medium" pitchFamily="34" charset="-120"/>
              </a:rPr>
              <a:t>NO SABEMOS LO QUE SABEMOS</a:t>
            </a:r>
            <a:endParaRPr lang="en-US" sz="1100" dirty="0"/>
          </a:p>
        </p:txBody>
      </p:sp>
      <p:sp>
        <p:nvSpPr>
          <p:cNvPr id="17" name="Text 15"/>
          <p:cNvSpPr/>
          <p:nvPr/>
        </p:nvSpPr>
        <p:spPr>
          <a:xfrm>
            <a:off x="790956" y="4133088"/>
            <a:ext cx="4242816" cy="365760"/>
          </a:xfrm>
          <a:prstGeom prst="rect">
            <a:avLst/>
          </a:prstGeom>
          <a:noFill/>
          <a:ln/>
        </p:spPr>
        <p:txBody>
          <a:bodyPr wrap="square" lIns="0" tIns="0" rIns="0" bIns="0" rtlCol="0" anchor="t"/>
          <a:lstStyle/>
          <a:p>
            <a:pPr marL="0" indent="0" algn="l">
              <a:buNone/>
            </a:pPr>
            <a:r>
              <a:rPr lang="en-US" sz="1000" i="1" dirty="0">
                <a:solidFill>
                  <a:srgbClr val="FFFFFF"/>
                </a:solidFill>
                <a:latin typeface="Gotham Light" pitchFamily="34" charset="0"/>
                <a:ea typeface="Gotham Light" pitchFamily="34" charset="-122"/>
                <a:cs typeface="Gotham Light" pitchFamily="34" charset="-120"/>
              </a:rPr>
              <a:t>Conocimiento atrapado en silos internos.</a:t>
            </a:r>
            <a:endParaRPr lang="en-US" sz="1000" dirty="0"/>
          </a:p>
        </p:txBody>
      </p:sp>
      <p:sp>
        <p:nvSpPr>
          <p:cNvPr id="18" name="Text 16"/>
          <p:cNvSpPr/>
          <p:nvPr/>
        </p:nvSpPr>
        <p:spPr>
          <a:xfrm>
            <a:off x="790956" y="4626864"/>
            <a:ext cx="4242816" cy="256032"/>
          </a:xfrm>
          <a:prstGeom prst="rect">
            <a:avLst/>
          </a:prstGeom>
          <a:noFill/>
          <a:ln/>
        </p:spPr>
        <p:txBody>
          <a:bodyPr wrap="square" lIns="0" tIns="0" rIns="0" bIns="0" rtlCol="0" anchor="t"/>
          <a:lstStyle/>
          <a:p>
            <a:pPr marL="0" indent="0" algn="l">
              <a:buNone/>
            </a:pPr>
            <a:r>
              <a:rPr lang="en-US" sz="1100" b="1" kern="0" spc="100" dirty="0">
                <a:solidFill>
                  <a:srgbClr val="FFB030"/>
                </a:solidFill>
                <a:latin typeface="Gotham Medium" pitchFamily="34" charset="0"/>
                <a:ea typeface="Gotham Medium" pitchFamily="34" charset="-122"/>
                <a:cs typeface="Gotham Medium" pitchFamily="34" charset="-120"/>
              </a:rPr>
              <a:t>GOOGLE · transformers (2017)</a:t>
            </a:r>
            <a:endParaRPr lang="en-US" sz="1100" dirty="0"/>
          </a:p>
        </p:txBody>
      </p:sp>
      <p:sp>
        <p:nvSpPr>
          <p:cNvPr id="19" name="Text 17"/>
          <p:cNvSpPr/>
          <p:nvPr/>
        </p:nvSpPr>
        <p:spPr>
          <a:xfrm>
            <a:off x="790956" y="4901184"/>
            <a:ext cx="4242816" cy="640080"/>
          </a:xfrm>
          <a:prstGeom prst="rect">
            <a:avLst/>
          </a:prstGeom>
          <a:noFill/>
          <a:ln/>
        </p:spPr>
        <p:txBody>
          <a:bodyPr wrap="square" lIns="0" tIns="0" rIns="0" bIns="0" rtlCol="0" anchor="t"/>
          <a:lstStyle/>
          <a:p>
            <a:pPr marL="0" indent="0" algn="l">
              <a:buNone/>
            </a:pPr>
            <a:r>
              <a:rPr lang="en-US" sz="900" dirty="0">
                <a:solidFill>
                  <a:srgbClr val="FFFFFF"/>
                </a:solidFill>
                <a:latin typeface="Gotham Book" pitchFamily="34" charset="0"/>
                <a:ea typeface="Gotham Book" pitchFamily="34" charset="-122"/>
                <a:cs typeface="Gotham Book" pitchFamily="34" charset="-120"/>
              </a:rPr>
              <a:t>Inventó la arquitectura. Conocimiento aislado entre labs. OpenAI lo capitalizó.</a:t>
            </a:r>
            <a:endParaRPr lang="en-US" sz="900" dirty="0"/>
          </a:p>
        </p:txBody>
      </p:sp>
      <p:sp>
        <p:nvSpPr>
          <p:cNvPr id="20" name="Shape 18"/>
          <p:cNvSpPr/>
          <p:nvPr/>
        </p:nvSpPr>
        <p:spPr>
          <a:xfrm>
            <a:off x="5362956" y="3712464"/>
            <a:ext cx="4572000" cy="1874520"/>
          </a:xfrm>
          <a:prstGeom prst="rect">
            <a:avLst/>
          </a:prstGeom>
          <a:solidFill>
            <a:srgbClr val="FF5A00"/>
          </a:solidFill>
          <a:ln w="12700">
            <a:solidFill>
              <a:srgbClr val="FF5A00"/>
            </a:solidFill>
            <a:prstDash val="solid"/>
          </a:ln>
        </p:spPr>
        <p:txBody>
          <a:bodyPr/>
          <a:lstStyle/>
          <a:p>
            <a:endParaRPr lang="es-ES"/>
          </a:p>
        </p:txBody>
      </p:sp>
      <p:sp>
        <p:nvSpPr>
          <p:cNvPr id="21" name="Text 19"/>
          <p:cNvSpPr/>
          <p:nvPr/>
        </p:nvSpPr>
        <p:spPr>
          <a:xfrm>
            <a:off x="5527548" y="3840480"/>
            <a:ext cx="4242816" cy="274320"/>
          </a:xfrm>
          <a:prstGeom prst="rect">
            <a:avLst/>
          </a:prstGeom>
          <a:noFill/>
          <a:ln/>
        </p:spPr>
        <p:txBody>
          <a:bodyPr wrap="square" lIns="0" tIns="0" rIns="0" bIns="0" rtlCol="0" anchor="t"/>
          <a:lstStyle/>
          <a:p>
            <a:pPr marL="0" indent="0" algn="l">
              <a:buNone/>
            </a:pPr>
            <a:r>
              <a:rPr lang="en-US" sz="1100" b="1" kern="0" spc="150" dirty="0">
                <a:solidFill>
                  <a:srgbClr val="FFFFFF"/>
                </a:solidFill>
                <a:latin typeface="Gotham Medium" pitchFamily="34" charset="0"/>
                <a:ea typeface="Gotham Medium" pitchFamily="34" charset="-122"/>
                <a:cs typeface="Gotham Medium" pitchFamily="34" charset="-120"/>
              </a:rPr>
              <a:t>NO SABEMOS LO QUE NO SABEMOS</a:t>
            </a:r>
            <a:endParaRPr lang="en-US" sz="1100" dirty="0"/>
          </a:p>
        </p:txBody>
      </p:sp>
      <p:sp>
        <p:nvSpPr>
          <p:cNvPr id="22" name="Text 20"/>
          <p:cNvSpPr/>
          <p:nvPr/>
        </p:nvSpPr>
        <p:spPr>
          <a:xfrm>
            <a:off x="5527548" y="4133088"/>
            <a:ext cx="4242816" cy="365760"/>
          </a:xfrm>
          <a:prstGeom prst="rect">
            <a:avLst/>
          </a:prstGeom>
          <a:noFill/>
          <a:ln/>
        </p:spPr>
        <p:txBody>
          <a:bodyPr wrap="square" lIns="0" tIns="0" rIns="0" bIns="0" rtlCol="0" anchor="t"/>
          <a:lstStyle/>
          <a:p>
            <a:pPr marL="0" indent="0" algn="l">
              <a:buNone/>
            </a:pPr>
            <a:r>
              <a:rPr lang="en-US" sz="1000" i="1" dirty="0">
                <a:solidFill>
                  <a:srgbClr val="FFFFFF"/>
                </a:solidFill>
                <a:latin typeface="Gotham Light" pitchFamily="34" charset="0"/>
                <a:ea typeface="Gotham Light" pitchFamily="34" charset="-122"/>
                <a:cs typeface="Gotham Light" pitchFamily="34" charset="-120"/>
              </a:rPr>
              <a:t>El punto ciego puro. Lo que ni estamos buscando.</a:t>
            </a:r>
            <a:endParaRPr lang="en-US" sz="1000" dirty="0"/>
          </a:p>
        </p:txBody>
      </p:sp>
      <p:sp>
        <p:nvSpPr>
          <p:cNvPr id="23" name="Text 21"/>
          <p:cNvSpPr/>
          <p:nvPr/>
        </p:nvSpPr>
        <p:spPr>
          <a:xfrm>
            <a:off x="5527548" y="4626864"/>
            <a:ext cx="4242816" cy="256032"/>
          </a:xfrm>
          <a:prstGeom prst="rect">
            <a:avLst/>
          </a:prstGeom>
          <a:noFill/>
          <a:ln/>
        </p:spPr>
        <p:txBody>
          <a:bodyPr wrap="square" lIns="0" tIns="0" rIns="0" bIns="0" rtlCol="0" anchor="t"/>
          <a:lstStyle/>
          <a:p>
            <a:pPr marL="0" indent="0" algn="l">
              <a:buNone/>
            </a:pPr>
            <a:r>
              <a:rPr lang="en-US" sz="1100" b="1" kern="0" spc="100" dirty="0">
                <a:solidFill>
                  <a:srgbClr val="FFB030"/>
                </a:solidFill>
                <a:latin typeface="Gotham Medium" pitchFamily="34" charset="0"/>
                <a:ea typeface="Gotham Medium" pitchFamily="34" charset="-122"/>
                <a:cs typeface="Gotham Medium" pitchFamily="34" charset="-120"/>
              </a:rPr>
              <a:t>CHEGG · ChatGPT (2022)</a:t>
            </a:r>
            <a:endParaRPr lang="en-US" sz="1100" dirty="0"/>
          </a:p>
        </p:txBody>
      </p:sp>
      <p:sp>
        <p:nvSpPr>
          <p:cNvPr id="24" name="Text 22"/>
          <p:cNvSpPr/>
          <p:nvPr/>
        </p:nvSpPr>
        <p:spPr>
          <a:xfrm>
            <a:off x="5527548" y="4901184"/>
            <a:ext cx="4242816" cy="640080"/>
          </a:xfrm>
          <a:prstGeom prst="rect">
            <a:avLst/>
          </a:prstGeom>
          <a:noFill/>
          <a:ln/>
        </p:spPr>
        <p:txBody>
          <a:bodyPr wrap="square" lIns="0" tIns="0" rIns="0" bIns="0" rtlCol="0" anchor="t"/>
          <a:lstStyle/>
          <a:p>
            <a:pPr marL="0" indent="0" algn="l">
              <a:buNone/>
            </a:pPr>
            <a:r>
              <a:rPr lang="en-US" sz="900" dirty="0">
                <a:solidFill>
                  <a:srgbClr val="FFFFFF"/>
                </a:solidFill>
                <a:latin typeface="Gotham Book" pitchFamily="34" charset="0"/>
                <a:ea typeface="Gotham Book" pitchFamily="34" charset="-122"/>
                <a:cs typeface="Gotham Book" pitchFamily="34" charset="-120"/>
              </a:rPr>
              <a:t>Vigilaba a Coursera y Khan. La amenaza vino de otra industria. Perdió el 99% de su valor.</a:t>
            </a:r>
            <a:endParaRPr lang="en-US" sz="900" dirty="0"/>
          </a:p>
        </p:txBody>
      </p:sp>
      <p:sp>
        <p:nvSpPr>
          <p:cNvPr id="25" name="Text 23"/>
          <p:cNvSpPr/>
          <p:nvPr/>
        </p:nvSpPr>
        <p:spPr>
          <a:xfrm>
            <a:off x="548640" y="5605272"/>
            <a:ext cx="9464040" cy="274320"/>
          </a:xfrm>
          <a:prstGeom prst="rect">
            <a:avLst/>
          </a:prstGeom>
          <a:noFill/>
          <a:ln/>
        </p:spPr>
        <p:txBody>
          <a:bodyPr wrap="square" lIns="0" tIns="0" rIns="0" bIns="0" rtlCol="0" anchor="ctr"/>
          <a:lstStyle/>
          <a:p>
            <a:pPr marL="0" indent="0" algn="ctr">
              <a:buNone/>
            </a:pPr>
            <a:r>
              <a:rPr lang="en-US" sz="1000" i="1" dirty="0">
                <a:solidFill>
                  <a:srgbClr val="161630"/>
                </a:solidFill>
                <a:latin typeface="Gotham Light" pitchFamily="34" charset="0"/>
                <a:ea typeface="Gotham Light" pitchFamily="34" charset="-122"/>
                <a:cs typeface="Gotham Light" pitchFamily="34" charset="-120"/>
              </a:rPr>
              <a:t>Casos completos en anexos · Para una universidad, la ceguera más costosa suele ser Q3 y Q4.</a:t>
            </a:r>
            <a:endParaRPr lang="en-US" sz="1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Decisiones a ciegas en una universidad · Ejemplo 1</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LA PUBLICACIÓN QUE CERRÓ LA PUERTA</a:t>
            </a:r>
            <a:endParaRPr lang="en-US" sz="1000" dirty="0"/>
          </a:p>
        </p:txBody>
      </p:sp>
      <p:sp>
        <p:nvSpPr>
          <p:cNvPr id="5" name="Shape 3"/>
          <p:cNvSpPr/>
          <p:nvPr/>
        </p:nvSpPr>
        <p:spPr>
          <a:xfrm>
            <a:off x="800100" y="2197827"/>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6" name="Text 4"/>
          <p:cNvSpPr/>
          <p:nvPr/>
        </p:nvSpPr>
        <p:spPr>
          <a:xfrm>
            <a:off x="800100" y="2197827"/>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MES 0</a:t>
            </a:r>
            <a:endParaRPr lang="en-US" sz="1200" dirty="0"/>
          </a:p>
        </p:txBody>
      </p:sp>
      <p:sp>
        <p:nvSpPr>
          <p:cNvPr id="7" name="Text 5"/>
          <p:cNvSpPr/>
          <p:nvPr/>
        </p:nvSpPr>
        <p:spPr>
          <a:xfrm>
            <a:off x="937260" y="2746467"/>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Un grupo de investigación obtiene un resultado prometedor.</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Decide publicar para fortalecer el CV del equipo.</a:t>
            </a:r>
            <a:endParaRPr lang="en-US" sz="1200" dirty="0"/>
          </a:p>
        </p:txBody>
      </p:sp>
      <p:sp>
        <p:nvSpPr>
          <p:cNvPr id="8" name="Text 6"/>
          <p:cNvSpPr/>
          <p:nvPr/>
        </p:nvSpPr>
        <p:spPr>
          <a:xfrm>
            <a:off x="3835908" y="2243547"/>
            <a:ext cx="22860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9" name="Shape 7"/>
          <p:cNvSpPr/>
          <p:nvPr/>
        </p:nvSpPr>
        <p:spPr>
          <a:xfrm>
            <a:off x="4046220" y="2197827"/>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10" name="Text 8"/>
          <p:cNvSpPr/>
          <p:nvPr/>
        </p:nvSpPr>
        <p:spPr>
          <a:xfrm>
            <a:off x="4046220" y="2197827"/>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MES 6</a:t>
            </a:r>
            <a:endParaRPr lang="en-US" sz="1200" dirty="0"/>
          </a:p>
        </p:txBody>
      </p:sp>
      <p:sp>
        <p:nvSpPr>
          <p:cNvPr id="11" name="Text 9"/>
          <p:cNvSpPr/>
          <p:nvPr/>
        </p:nvSpPr>
        <p:spPr>
          <a:xfrm>
            <a:off x="4183380" y="2746467"/>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Una empresa del sector se interesa.</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Quiere licenciar el desarrollo.</a:t>
            </a:r>
            <a:endParaRPr lang="en-US" sz="1200" dirty="0"/>
          </a:p>
        </p:txBody>
      </p:sp>
      <p:sp>
        <p:nvSpPr>
          <p:cNvPr id="12" name="Text 10"/>
          <p:cNvSpPr/>
          <p:nvPr/>
        </p:nvSpPr>
        <p:spPr>
          <a:xfrm>
            <a:off x="7082028" y="2243547"/>
            <a:ext cx="22860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13" name="Shape 11"/>
          <p:cNvSpPr/>
          <p:nvPr/>
        </p:nvSpPr>
        <p:spPr>
          <a:xfrm>
            <a:off x="7292340" y="2197827"/>
            <a:ext cx="3017520" cy="411480"/>
          </a:xfrm>
          <a:prstGeom prst="roundRect">
            <a:avLst>
              <a:gd name="adj" fmla="val 11111"/>
            </a:avLst>
          </a:prstGeom>
          <a:solidFill>
            <a:srgbClr val="DC1400"/>
          </a:solidFill>
          <a:ln w="12700">
            <a:solidFill>
              <a:srgbClr val="DC1400"/>
            </a:solidFill>
            <a:prstDash val="solid"/>
          </a:ln>
        </p:spPr>
        <p:txBody>
          <a:bodyPr/>
          <a:lstStyle/>
          <a:p>
            <a:endParaRPr lang="es-ES"/>
          </a:p>
        </p:txBody>
      </p:sp>
      <p:sp>
        <p:nvSpPr>
          <p:cNvPr id="14" name="Text 12"/>
          <p:cNvSpPr/>
          <p:nvPr/>
        </p:nvSpPr>
        <p:spPr>
          <a:xfrm>
            <a:off x="7292340" y="2197827"/>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DECISIÓN</a:t>
            </a:r>
            <a:endParaRPr lang="en-US" sz="1200" dirty="0"/>
          </a:p>
        </p:txBody>
      </p:sp>
      <p:sp>
        <p:nvSpPr>
          <p:cNvPr id="15" name="Text 13"/>
          <p:cNvSpPr/>
          <p:nvPr/>
        </p:nvSpPr>
        <p:spPr>
          <a:xfrm>
            <a:off x="7429500" y="2746467"/>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La patente ya no es viable.</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La publicación destruyó la novedad.</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La transferencia se cae.</a:t>
            </a:r>
            <a:endParaRPr lang="en-US" sz="1200" dirty="0"/>
          </a:p>
        </p:txBody>
      </p:sp>
      <p:sp>
        <p:nvSpPr>
          <p:cNvPr id="16" name="Shape 14"/>
          <p:cNvSpPr/>
          <p:nvPr/>
        </p:nvSpPr>
        <p:spPr>
          <a:xfrm>
            <a:off x="822960" y="3866608"/>
            <a:ext cx="9464040" cy="777240"/>
          </a:xfrm>
          <a:prstGeom prst="rect">
            <a:avLst/>
          </a:prstGeom>
          <a:solidFill>
            <a:srgbClr val="161630"/>
          </a:solidFill>
          <a:ln w="12700">
            <a:solidFill>
              <a:srgbClr val="161630"/>
            </a:solidFill>
            <a:prstDash val="solid"/>
          </a:ln>
        </p:spPr>
        <p:txBody>
          <a:bodyPr/>
          <a:lstStyle/>
          <a:p>
            <a:endParaRPr lang="es-ES"/>
          </a:p>
        </p:txBody>
      </p:sp>
      <p:sp>
        <p:nvSpPr>
          <p:cNvPr id="17" name="Text 15"/>
          <p:cNvSpPr/>
          <p:nvPr/>
        </p:nvSpPr>
        <p:spPr>
          <a:xfrm>
            <a:off x="1097280" y="3866608"/>
            <a:ext cx="8915400" cy="777240"/>
          </a:xfrm>
          <a:prstGeom prst="rect">
            <a:avLst/>
          </a:prstGeom>
          <a:noFill/>
          <a:ln/>
        </p:spPr>
        <p:txBody>
          <a:bodyPr wrap="square" lIns="0" tIns="0" rIns="0" bIns="0" rtlCol="0" anchor="ctr"/>
          <a:lstStyle/>
          <a:p>
            <a:pPr marL="0" indent="0" algn="l">
              <a:buNone/>
            </a:pPr>
            <a:r>
              <a:rPr lang="en-US" sz="1300" dirty="0">
                <a:solidFill>
                  <a:srgbClr val="FFFFFF"/>
                </a:solidFill>
                <a:latin typeface="Gotham Book" pitchFamily="34" charset="0"/>
                <a:ea typeface="Gotham Book" pitchFamily="34" charset="-122"/>
                <a:cs typeface="Gotham Book" pitchFamily="34" charset="-120"/>
              </a:rPr>
              <a:t>La decisión que se tomó a ciegas fue PUBLICAR PRIMERO sin evaluar si había potencial de protección.</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Decisiones a ciegas en una universidad · Ejemplo 2</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LA LÍNEA SIN LICENCIATARIOS</a:t>
            </a:r>
            <a:endParaRPr lang="en-US" sz="1000" dirty="0"/>
          </a:p>
        </p:txBody>
      </p:sp>
      <p:sp>
        <p:nvSpPr>
          <p:cNvPr id="5" name="Shape 3"/>
          <p:cNvSpPr/>
          <p:nvPr/>
        </p:nvSpPr>
        <p:spPr>
          <a:xfrm>
            <a:off x="683934" y="2034540"/>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6" name="Text 4"/>
          <p:cNvSpPr/>
          <p:nvPr/>
        </p:nvSpPr>
        <p:spPr>
          <a:xfrm>
            <a:off x="683934" y="2034540"/>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AÑOS 1–4</a:t>
            </a:r>
            <a:endParaRPr lang="en-US" sz="1200" dirty="0"/>
          </a:p>
        </p:txBody>
      </p:sp>
      <p:sp>
        <p:nvSpPr>
          <p:cNvPr id="7" name="Text 5"/>
          <p:cNvSpPr/>
          <p:nvPr/>
        </p:nvSpPr>
        <p:spPr>
          <a:xfrm>
            <a:off x="821094" y="2583180"/>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Un grupo trabaja una solución técnica.</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La investigación es rigurosa y publicable.</a:t>
            </a:r>
            <a:endParaRPr lang="en-US" sz="1200" dirty="0"/>
          </a:p>
        </p:txBody>
      </p:sp>
      <p:sp>
        <p:nvSpPr>
          <p:cNvPr id="8" name="Text 6"/>
          <p:cNvSpPr/>
          <p:nvPr/>
        </p:nvSpPr>
        <p:spPr>
          <a:xfrm>
            <a:off x="3719742" y="2080260"/>
            <a:ext cx="22860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9" name="Shape 7"/>
          <p:cNvSpPr/>
          <p:nvPr/>
        </p:nvSpPr>
        <p:spPr>
          <a:xfrm>
            <a:off x="3930054" y="2034540"/>
            <a:ext cx="3017520" cy="411480"/>
          </a:xfrm>
          <a:prstGeom prst="roundRect">
            <a:avLst>
              <a:gd name="adj" fmla="val 11111"/>
            </a:avLst>
          </a:prstGeom>
          <a:solidFill>
            <a:srgbClr val="161630"/>
          </a:solidFill>
          <a:ln w="12700">
            <a:solidFill>
              <a:srgbClr val="161630"/>
            </a:solidFill>
            <a:prstDash val="solid"/>
          </a:ln>
        </p:spPr>
        <p:txBody>
          <a:bodyPr/>
          <a:lstStyle/>
          <a:p>
            <a:endParaRPr lang="es-ES"/>
          </a:p>
        </p:txBody>
      </p:sp>
      <p:sp>
        <p:nvSpPr>
          <p:cNvPr id="10" name="Text 8"/>
          <p:cNvSpPr/>
          <p:nvPr/>
        </p:nvSpPr>
        <p:spPr>
          <a:xfrm>
            <a:off x="3930054" y="2034540"/>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AÑO 5</a:t>
            </a:r>
            <a:endParaRPr lang="en-US" sz="1200" dirty="0"/>
          </a:p>
        </p:txBody>
      </p:sp>
      <p:sp>
        <p:nvSpPr>
          <p:cNvPr id="11" name="Text 9"/>
          <p:cNvSpPr/>
          <p:nvPr/>
        </p:nvSpPr>
        <p:spPr>
          <a:xfrm>
            <a:off x="4067214" y="2583180"/>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La universidad busca transferirla a la industria.</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No hay interés.</a:t>
            </a:r>
            <a:endParaRPr lang="en-US" sz="1200" dirty="0"/>
          </a:p>
        </p:txBody>
      </p:sp>
      <p:sp>
        <p:nvSpPr>
          <p:cNvPr id="12" name="Text 10"/>
          <p:cNvSpPr/>
          <p:nvPr/>
        </p:nvSpPr>
        <p:spPr>
          <a:xfrm>
            <a:off x="6965862" y="2080260"/>
            <a:ext cx="228600" cy="365760"/>
          </a:xfrm>
          <a:prstGeom prst="rect">
            <a:avLst/>
          </a:prstGeom>
          <a:noFill/>
          <a:ln/>
        </p:spPr>
        <p:txBody>
          <a:bodyPr wrap="square" lIns="0" tIns="0" rIns="0" bIns="0" rtlCol="0" anchor="ctr"/>
          <a:lstStyle/>
          <a:p>
            <a:pPr marL="0" indent="0" algn="ctr">
              <a:buNone/>
            </a:pPr>
            <a:r>
              <a:rPr lang="en-US" sz="2200" b="1" dirty="0">
                <a:solidFill>
                  <a:srgbClr val="FF5A00"/>
                </a:solidFill>
                <a:latin typeface="Gotham Book" pitchFamily="34" charset="0"/>
                <a:ea typeface="Gotham Book" pitchFamily="34" charset="-122"/>
                <a:cs typeface="Gotham Book" pitchFamily="34" charset="-120"/>
              </a:rPr>
              <a:t>→</a:t>
            </a:r>
            <a:endParaRPr lang="en-US" sz="2200" dirty="0"/>
          </a:p>
        </p:txBody>
      </p:sp>
      <p:sp>
        <p:nvSpPr>
          <p:cNvPr id="13" name="Shape 11"/>
          <p:cNvSpPr/>
          <p:nvPr/>
        </p:nvSpPr>
        <p:spPr>
          <a:xfrm>
            <a:off x="7176174" y="2034540"/>
            <a:ext cx="3017520" cy="411480"/>
          </a:xfrm>
          <a:prstGeom prst="roundRect">
            <a:avLst>
              <a:gd name="adj" fmla="val 11111"/>
            </a:avLst>
          </a:prstGeom>
          <a:solidFill>
            <a:srgbClr val="DC1400"/>
          </a:solidFill>
          <a:ln w="12700">
            <a:solidFill>
              <a:srgbClr val="DC1400"/>
            </a:solidFill>
            <a:prstDash val="solid"/>
          </a:ln>
        </p:spPr>
        <p:txBody>
          <a:bodyPr/>
          <a:lstStyle/>
          <a:p>
            <a:endParaRPr lang="es-ES"/>
          </a:p>
        </p:txBody>
      </p:sp>
      <p:sp>
        <p:nvSpPr>
          <p:cNvPr id="14" name="Text 12"/>
          <p:cNvSpPr/>
          <p:nvPr/>
        </p:nvSpPr>
        <p:spPr>
          <a:xfrm>
            <a:off x="7176174" y="2034540"/>
            <a:ext cx="3017520" cy="411480"/>
          </a:xfrm>
          <a:prstGeom prst="rect">
            <a:avLst/>
          </a:prstGeom>
          <a:noFill/>
          <a:ln/>
        </p:spPr>
        <p:txBody>
          <a:bodyPr wrap="square" lIns="0" tIns="0" rIns="0" bIns="0" rtlCol="0" anchor="ctr"/>
          <a:lstStyle/>
          <a:p>
            <a:pPr marL="0" indent="0" algn="ctr">
              <a:buNone/>
            </a:pPr>
            <a:r>
              <a:rPr lang="en-US" sz="1200" b="1" kern="0" spc="200" dirty="0">
                <a:solidFill>
                  <a:srgbClr val="FFFFFF"/>
                </a:solidFill>
                <a:latin typeface="Gotham Medium" pitchFamily="34" charset="0"/>
                <a:ea typeface="Gotham Medium" pitchFamily="34" charset="-122"/>
                <a:cs typeface="Gotham Medium" pitchFamily="34" charset="-120"/>
              </a:rPr>
              <a:t>DESCUBRIMIENTO</a:t>
            </a:r>
            <a:endParaRPr lang="en-US" sz="1200" dirty="0"/>
          </a:p>
        </p:txBody>
      </p:sp>
      <p:sp>
        <p:nvSpPr>
          <p:cNvPr id="15" name="Text 13"/>
          <p:cNvSpPr/>
          <p:nvPr/>
        </p:nvSpPr>
        <p:spPr>
          <a:xfrm>
            <a:off x="7313334" y="2583180"/>
            <a:ext cx="2743200" cy="1554480"/>
          </a:xfrm>
          <a:prstGeom prst="rect">
            <a:avLst/>
          </a:prstGeom>
          <a:noFill/>
          <a:ln/>
        </p:spPr>
        <p:txBody>
          <a:bodyPr wrap="square" lIns="0" tIns="0" rIns="0" bIns="0" rtlCol="0" anchor="t"/>
          <a:lstStyle/>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El problema ya tiene 4 soluciones competidoras.</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Dos con presencia regional.</a:t>
            </a:r>
            <a:endParaRPr lang="en-US" sz="1200" dirty="0"/>
          </a:p>
          <a:p>
            <a:pPr marL="0" indent="0" algn="l">
              <a:lnSpc>
                <a:spcPct val="120000"/>
              </a:lnSpc>
              <a:buNone/>
            </a:pPr>
            <a:r>
              <a:rPr lang="en-US" sz="1200" dirty="0">
                <a:solidFill>
                  <a:srgbClr val="161630"/>
                </a:solidFill>
                <a:latin typeface="Gotham Book" pitchFamily="34" charset="0"/>
                <a:ea typeface="Gotham Book" pitchFamily="34" charset="-122"/>
                <a:cs typeface="Gotham Book" pitchFamily="34" charset="-120"/>
              </a:rPr>
              <a:t>Mejores y más baratas.</a:t>
            </a:r>
            <a:endParaRPr lang="en-US" sz="1200" dirty="0"/>
          </a:p>
        </p:txBody>
      </p:sp>
      <p:sp>
        <p:nvSpPr>
          <p:cNvPr id="16" name="Shape 14"/>
          <p:cNvSpPr/>
          <p:nvPr/>
        </p:nvSpPr>
        <p:spPr>
          <a:xfrm>
            <a:off x="683934" y="3771900"/>
            <a:ext cx="9464040" cy="502920"/>
          </a:xfrm>
          <a:prstGeom prst="rect">
            <a:avLst/>
          </a:prstGeom>
          <a:solidFill>
            <a:srgbClr val="161630"/>
          </a:solidFill>
          <a:ln w="12700">
            <a:solidFill>
              <a:srgbClr val="161630"/>
            </a:solidFill>
            <a:prstDash val="solid"/>
          </a:ln>
        </p:spPr>
        <p:txBody>
          <a:bodyPr/>
          <a:lstStyle/>
          <a:p>
            <a:endParaRPr lang="es-ES"/>
          </a:p>
        </p:txBody>
      </p:sp>
      <p:sp>
        <p:nvSpPr>
          <p:cNvPr id="17" name="Text 15"/>
          <p:cNvSpPr/>
          <p:nvPr/>
        </p:nvSpPr>
        <p:spPr>
          <a:xfrm>
            <a:off x="958254" y="3771900"/>
            <a:ext cx="8915400" cy="502920"/>
          </a:xfrm>
          <a:prstGeom prst="rect">
            <a:avLst/>
          </a:prstGeom>
          <a:noFill/>
          <a:ln/>
        </p:spPr>
        <p:txBody>
          <a:bodyPr wrap="square" lIns="0" tIns="0" rIns="0" bIns="0" rtlCol="0" anchor="ctr"/>
          <a:lstStyle/>
          <a:p>
            <a:pPr marL="0" indent="0" algn="l">
              <a:buNone/>
            </a:pPr>
            <a:r>
              <a:rPr lang="en-US" sz="1300" dirty="0">
                <a:solidFill>
                  <a:srgbClr val="FFFFFF"/>
                </a:solidFill>
                <a:latin typeface="Gotham Book" pitchFamily="34" charset="0"/>
                <a:ea typeface="Gotham Book" pitchFamily="34" charset="-122"/>
                <a:cs typeface="Gotham Book" pitchFamily="34" charset="-120"/>
              </a:rPr>
              <a:t>La decisión que se tomó a ciegas fue SEGUIR INVIRTIENDO sin haber mirado el mercado.</a:t>
            </a:r>
            <a:endParaRPr lang="en-US" sz="1300" dirty="0"/>
          </a:p>
        </p:txBody>
      </p:sp>
      <p:sp>
        <p:nvSpPr>
          <p:cNvPr id="18" name="Text 16"/>
          <p:cNvSpPr/>
          <p:nvPr/>
        </p:nvSpPr>
        <p:spPr>
          <a:xfrm>
            <a:off x="683934" y="5303520"/>
            <a:ext cx="9464040" cy="320040"/>
          </a:xfrm>
          <a:prstGeom prst="rect">
            <a:avLst/>
          </a:prstGeom>
          <a:noFill/>
          <a:ln/>
        </p:spPr>
        <p:txBody>
          <a:bodyPr wrap="square" lIns="0" tIns="0" rIns="0" bIns="0" rtlCol="0" anchor="ctr"/>
          <a:lstStyle/>
          <a:p>
            <a:pPr marL="0" indent="0" algn="l">
              <a:buNone/>
            </a:pPr>
            <a:r>
              <a:rPr lang="en-US" sz="1100" b="1" kern="0" spc="100" dirty="0">
                <a:solidFill>
                  <a:srgbClr val="FF5A00"/>
                </a:solidFill>
                <a:latin typeface="Gotham Medium" pitchFamily="34" charset="0"/>
                <a:ea typeface="Gotham Medium" pitchFamily="34" charset="-122"/>
                <a:cs typeface="Gotham Medium" pitchFamily="34" charset="-120"/>
              </a:rPr>
              <a:t>→  P1.  ¿QUÉ DECISIONES DE INVESTIGACIÓN TOMAN HOY SIN MIRAR EL ENTORNO?</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Pero ya buscamos información todo el tiempo</a:t>
            </a:r>
            <a:endParaRPr lang="en-US" sz="2400" dirty="0"/>
          </a:p>
        </p:txBody>
      </p:sp>
      <p:sp>
        <p:nvSpPr>
          <p:cNvPr id="3" name="Shape 1"/>
          <p:cNvSpPr/>
          <p:nvPr/>
        </p:nvSpPr>
        <p:spPr>
          <a:xfrm>
            <a:off x="548640" y="137160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EL OFICIO ACADÉMICO ES BÚSQUEDA — Y ESO NO ESTÁ EN DISCUSIÓN</a:t>
            </a:r>
            <a:endParaRPr lang="en-US" sz="1000" dirty="0"/>
          </a:p>
        </p:txBody>
      </p:sp>
      <p:sp>
        <p:nvSpPr>
          <p:cNvPr id="5" name="Shape 3"/>
          <p:cNvSpPr/>
          <p:nvPr/>
        </p:nvSpPr>
        <p:spPr>
          <a:xfrm>
            <a:off x="880110" y="2243078"/>
            <a:ext cx="2194560" cy="1828800"/>
          </a:xfrm>
          <a:prstGeom prst="rect">
            <a:avLst/>
          </a:prstGeom>
          <a:solidFill>
            <a:srgbClr val="FFFFFF"/>
          </a:solidFill>
          <a:ln w="12700">
            <a:solidFill>
              <a:srgbClr val="FF5A00"/>
            </a:solidFill>
            <a:prstDash val="solid"/>
          </a:ln>
        </p:spPr>
        <p:txBody>
          <a:bodyPr/>
          <a:lstStyle/>
          <a:p>
            <a:endParaRPr lang="es-ES"/>
          </a:p>
        </p:txBody>
      </p:sp>
      <p:sp>
        <p:nvSpPr>
          <p:cNvPr id="6" name="Shape 4"/>
          <p:cNvSpPr/>
          <p:nvPr/>
        </p:nvSpPr>
        <p:spPr>
          <a:xfrm>
            <a:off x="1657350" y="2471678"/>
            <a:ext cx="640080" cy="640080"/>
          </a:xfrm>
          <a:prstGeom prst="ellipse">
            <a:avLst/>
          </a:prstGeom>
          <a:solidFill>
            <a:srgbClr val="FF5A00"/>
          </a:solidFill>
          <a:ln w="12700">
            <a:solidFill>
              <a:srgbClr val="FF5A00"/>
            </a:solidFill>
            <a:prstDash val="solid"/>
          </a:ln>
        </p:spPr>
        <p:txBody>
          <a:bodyPr/>
          <a:lstStyle/>
          <a:p>
            <a:endParaRPr lang="es-ES"/>
          </a:p>
        </p:txBody>
      </p:sp>
      <p:pic>
        <p:nvPicPr>
          <p:cNvPr id="7" name="Image 0" descr="preencoded.png"/>
          <p:cNvPicPr>
            <a:picLocks noChangeAspect="1"/>
          </p:cNvPicPr>
          <p:nvPr/>
        </p:nvPicPr>
        <p:blipFill>
          <a:blip r:embed="rId4"/>
          <a:stretch>
            <a:fillRect/>
          </a:stretch>
        </p:blipFill>
        <p:spPr>
          <a:xfrm>
            <a:off x="1785366" y="2599694"/>
            <a:ext cx="384048" cy="384048"/>
          </a:xfrm>
          <a:prstGeom prst="rect">
            <a:avLst/>
          </a:prstGeom>
        </p:spPr>
      </p:pic>
      <p:sp>
        <p:nvSpPr>
          <p:cNvPr id="8" name="Text 5"/>
          <p:cNvSpPr/>
          <p:nvPr/>
        </p:nvSpPr>
        <p:spPr>
          <a:xfrm>
            <a:off x="971550" y="3248918"/>
            <a:ext cx="2011680" cy="320040"/>
          </a:xfrm>
          <a:prstGeom prst="rect">
            <a:avLst/>
          </a:prstGeom>
          <a:noFill/>
          <a:ln/>
        </p:spPr>
        <p:txBody>
          <a:bodyPr wrap="square" lIns="0" tIns="0" rIns="0" bIns="0" rtlCol="0" anchor="t"/>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ESTADO DEL ARTE</a:t>
            </a:r>
            <a:endParaRPr lang="en-US" sz="1100" dirty="0"/>
          </a:p>
        </p:txBody>
      </p:sp>
      <p:sp>
        <p:nvSpPr>
          <p:cNvPr id="9" name="Text 6"/>
          <p:cNvSpPr/>
          <p:nvPr/>
        </p:nvSpPr>
        <p:spPr>
          <a:xfrm>
            <a:off x="1017270" y="3568958"/>
            <a:ext cx="1920240" cy="457200"/>
          </a:xfrm>
          <a:prstGeom prst="rect">
            <a:avLst/>
          </a:prstGeom>
          <a:noFill/>
          <a:ln/>
        </p:spPr>
        <p:txBody>
          <a:bodyPr wrap="square" lIns="0" tIns="0" rIns="0" bIns="0" rtlCol="0" anchor="t"/>
          <a:lstStyle/>
          <a:p>
            <a:pPr marL="0" indent="0" algn="ctr">
              <a:buNone/>
            </a:pPr>
            <a:r>
              <a:rPr lang="en-US" sz="1000" dirty="0">
                <a:solidFill>
                  <a:srgbClr val="8B8A90"/>
                </a:solidFill>
                <a:latin typeface="Gotham Book" pitchFamily="34" charset="0"/>
                <a:ea typeface="Gotham Book" pitchFamily="34" charset="-122"/>
                <a:cs typeface="Gotham Book" pitchFamily="34" charset="-120"/>
              </a:rPr>
              <a:t>Para escribir un paper o tesis.</a:t>
            </a:r>
            <a:endParaRPr lang="en-US" sz="1000" dirty="0"/>
          </a:p>
        </p:txBody>
      </p:sp>
      <p:sp>
        <p:nvSpPr>
          <p:cNvPr id="10" name="Shape 7"/>
          <p:cNvSpPr/>
          <p:nvPr/>
        </p:nvSpPr>
        <p:spPr>
          <a:xfrm>
            <a:off x="3257550" y="2243078"/>
            <a:ext cx="2194560" cy="1828800"/>
          </a:xfrm>
          <a:prstGeom prst="rect">
            <a:avLst/>
          </a:prstGeom>
          <a:solidFill>
            <a:srgbClr val="FFFFFF"/>
          </a:solidFill>
          <a:ln w="12700">
            <a:solidFill>
              <a:srgbClr val="FF5A00"/>
            </a:solidFill>
            <a:prstDash val="solid"/>
          </a:ln>
        </p:spPr>
        <p:txBody>
          <a:bodyPr/>
          <a:lstStyle/>
          <a:p>
            <a:endParaRPr lang="es-ES"/>
          </a:p>
        </p:txBody>
      </p:sp>
      <p:sp>
        <p:nvSpPr>
          <p:cNvPr id="11" name="Shape 8"/>
          <p:cNvSpPr/>
          <p:nvPr/>
        </p:nvSpPr>
        <p:spPr>
          <a:xfrm>
            <a:off x="4034790" y="2471678"/>
            <a:ext cx="640080" cy="640080"/>
          </a:xfrm>
          <a:prstGeom prst="ellipse">
            <a:avLst/>
          </a:prstGeom>
          <a:solidFill>
            <a:srgbClr val="FF5A00"/>
          </a:solidFill>
          <a:ln w="12700">
            <a:solidFill>
              <a:srgbClr val="FF5A00"/>
            </a:solidFill>
            <a:prstDash val="solid"/>
          </a:ln>
        </p:spPr>
        <p:txBody>
          <a:bodyPr/>
          <a:lstStyle/>
          <a:p>
            <a:endParaRPr lang="es-ES"/>
          </a:p>
        </p:txBody>
      </p:sp>
      <p:pic>
        <p:nvPicPr>
          <p:cNvPr id="12" name="Image 1" descr="preencoded.png"/>
          <p:cNvPicPr>
            <a:picLocks noChangeAspect="1"/>
          </p:cNvPicPr>
          <p:nvPr/>
        </p:nvPicPr>
        <p:blipFill>
          <a:blip r:embed="rId5"/>
          <a:stretch>
            <a:fillRect/>
          </a:stretch>
        </p:blipFill>
        <p:spPr>
          <a:xfrm>
            <a:off x="4162806" y="2599694"/>
            <a:ext cx="384048" cy="384048"/>
          </a:xfrm>
          <a:prstGeom prst="rect">
            <a:avLst/>
          </a:prstGeom>
        </p:spPr>
      </p:pic>
      <p:sp>
        <p:nvSpPr>
          <p:cNvPr id="13" name="Text 9"/>
          <p:cNvSpPr/>
          <p:nvPr/>
        </p:nvSpPr>
        <p:spPr>
          <a:xfrm>
            <a:off x="3348990" y="3248918"/>
            <a:ext cx="2011680" cy="320040"/>
          </a:xfrm>
          <a:prstGeom prst="rect">
            <a:avLst/>
          </a:prstGeom>
          <a:noFill/>
          <a:ln/>
        </p:spPr>
        <p:txBody>
          <a:bodyPr wrap="square" lIns="0" tIns="0" rIns="0" bIns="0" rtlCol="0" anchor="t"/>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REVISIÓN DE LITERATURA</a:t>
            </a:r>
            <a:endParaRPr lang="en-US" sz="1100" dirty="0"/>
          </a:p>
        </p:txBody>
      </p:sp>
      <p:sp>
        <p:nvSpPr>
          <p:cNvPr id="14" name="Text 10"/>
          <p:cNvSpPr/>
          <p:nvPr/>
        </p:nvSpPr>
        <p:spPr>
          <a:xfrm>
            <a:off x="3394710" y="3568958"/>
            <a:ext cx="1920240" cy="457200"/>
          </a:xfrm>
          <a:prstGeom prst="rect">
            <a:avLst/>
          </a:prstGeom>
          <a:noFill/>
          <a:ln/>
        </p:spPr>
        <p:txBody>
          <a:bodyPr wrap="square" lIns="0" tIns="0" rIns="0" bIns="0" rtlCol="0" anchor="t"/>
          <a:lstStyle/>
          <a:p>
            <a:pPr marL="0" indent="0" algn="ctr">
              <a:buNone/>
            </a:pPr>
            <a:r>
              <a:rPr lang="en-US" sz="1000" dirty="0">
                <a:solidFill>
                  <a:srgbClr val="8B8A90"/>
                </a:solidFill>
                <a:latin typeface="Gotham Book" pitchFamily="34" charset="0"/>
                <a:ea typeface="Gotham Book" pitchFamily="34" charset="-122"/>
                <a:cs typeface="Gotham Book" pitchFamily="34" charset="-120"/>
              </a:rPr>
              <a:t>Para preparar una propuesta de proyecto.</a:t>
            </a:r>
            <a:endParaRPr lang="en-US" sz="1000" dirty="0"/>
          </a:p>
        </p:txBody>
      </p:sp>
      <p:sp>
        <p:nvSpPr>
          <p:cNvPr id="15" name="Shape 11"/>
          <p:cNvSpPr/>
          <p:nvPr/>
        </p:nvSpPr>
        <p:spPr>
          <a:xfrm>
            <a:off x="5634990" y="2243078"/>
            <a:ext cx="2194560" cy="1828800"/>
          </a:xfrm>
          <a:prstGeom prst="rect">
            <a:avLst/>
          </a:prstGeom>
          <a:solidFill>
            <a:srgbClr val="FFFFFF"/>
          </a:solidFill>
          <a:ln w="12700">
            <a:solidFill>
              <a:srgbClr val="FF5A00"/>
            </a:solidFill>
            <a:prstDash val="solid"/>
          </a:ln>
        </p:spPr>
        <p:txBody>
          <a:bodyPr/>
          <a:lstStyle/>
          <a:p>
            <a:endParaRPr lang="es-ES"/>
          </a:p>
        </p:txBody>
      </p:sp>
      <p:sp>
        <p:nvSpPr>
          <p:cNvPr id="16" name="Shape 12"/>
          <p:cNvSpPr/>
          <p:nvPr/>
        </p:nvSpPr>
        <p:spPr>
          <a:xfrm>
            <a:off x="6412230" y="2471678"/>
            <a:ext cx="640080" cy="640080"/>
          </a:xfrm>
          <a:prstGeom prst="ellipse">
            <a:avLst/>
          </a:prstGeom>
          <a:solidFill>
            <a:srgbClr val="FF5A00"/>
          </a:solidFill>
          <a:ln w="12700">
            <a:solidFill>
              <a:srgbClr val="FF5A00"/>
            </a:solidFill>
            <a:prstDash val="solid"/>
          </a:ln>
        </p:spPr>
        <p:txBody>
          <a:bodyPr/>
          <a:lstStyle/>
          <a:p>
            <a:endParaRPr lang="es-ES"/>
          </a:p>
        </p:txBody>
      </p:sp>
      <p:pic>
        <p:nvPicPr>
          <p:cNvPr id="17" name="Image 2" descr="preencoded.png"/>
          <p:cNvPicPr>
            <a:picLocks noChangeAspect="1"/>
          </p:cNvPicPr>
          <p:nvPr/>
        </p:nvPicPr>
        <p:blipFill>
          <a:blip r:embed="rId6"/>
          <a:stretch>
            <a:fillRect/>
          </a:stretch>
        </p:blipFill>
        <p:spPr>
          <a:xfrm>
            <a:off x="6540246" y="2599694"/>
            <a:ext cx="384048" cy="384048"/>
          </a:xfrm>
          <a:prstGeom prst="rect">
            <a:avLst/>
          </a:prstGeom>
        </p:spPr>
      </p:pic>
      <p:sp>
        <p:nvSpPr>
          <p:cNvPr id="18" name="Text 13"/>
          <p:cNvSpPr/>
          <p:nvPr/>
        </p:nvSpPr>
        <p:spPr>
          <a:xfrm>
            <a:off x="5726430" y="3248918"/>
            <a:ext cx="2011680" cy="320040"/>
          </a:xfrm>
          <a:prstGeom prst="rect">
            <a:avLst/>
          </a:prstGeom>
          <a:noFill/>
          <a:ln/>
        </p:spPr>
        <p:txBody>
          <a:bodyPr wrap="square" lIns="0" tIns="0" rIns="0" bIns="0" rtlCol="0" anchor="t"/>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CONSULTA EXPERTA</a:t>
            </a:r>
            <a:endParaRPr lang="en-US" sz="1100" dirty="0"/>
          </a:p>
        </p:txBody>
      </p:sp>
      <p:sp>
        <p:nvSpPr>
          <p:cNvPr id="19" name="Text 14"/>
          <p:cNvSpPr/>
          <p:nvPr/>
        </p:nvSpPr>
        <p:spPr>
          <a:xfrm>
            <a:off x="5772150" y="3568958"/>
            <a:ext cx="1920240" cy="457200"/>
          </a:xfrm>
          <a:prstGeom prst="rect">
            <a:avLst/>
          </a:prstGeom>
          <a:noFill/>
          <a:ln/>
        </p:spPr>
        <p:txBody>
          <a:bodyPr wrap="square" lIns="0" tIns="0" rIns="0" bIns="0" rtlCol="0" anchor="t"/>
          <a:lstStyle/>
          <a:p>
            <a:pPr marL="0" indent="0" algn="ctr">
              <a:buNone/>
            </a:pPr>
            <a:r>
              <a:rPr lang="en-US" sz="1000" dirty="0">
                <a:solidFill>
                  <a:srgbClr val="8B8A90"/>
                </a:solidFill>
                <a:latin typeface="Gotham Book" pitchFamily="34" charset="0"/>
                <a:ea typeface="Gotham Book" pitchFamily="34" charset="-122"/>
                <a:cs typeface="Gotham Book" pitchFamily="34" charset="-120"/>
              </a:rPr>
              <a:t>A doctorandos o asistentes para profundizar.</a:t>
            </a:r>
            <a:endParaRPr lang="en-US" sz="1000" dirty="0"/>
          </a:p>
        </p:txBody>
      </p:sp>
      <p:sp>
        <p:nvSpPr>
          <p:cNvPr id="20" name="Shape 15"/>
          <p:cNvSpPr/>
          <p:nvPr/>
        </p:nvSpPr>
        <p:spPr>
          <a:xfrm>
            <a:off x="8012430" y="2243078"/>
            <a:ext cx="2194560" cy="1828800"/>
          </a:xfrm>
          <a:prstGeom prst="rect">
            <a:avLst/>
          </a:prstGeom>
          <a:solidFill>
            <a:srgbClr val="FFFFFF"/>
          </a:solidFill>
          <a:ln w="12700">
            <a:solidFill>
              <a:srgbClr val="FF5A00"/>
            </a:solidFill>
            <a:prstDash val="solid"/>
          </a:ln>
        </p:spPr>
        <p:txBody>
          <a:bodyPr/>
          <a:lstStyle/>
          <a:p>
            <a:endParaRPr lang="es-ES"/>
          </a:p>
        </p:txBody>
      </p:sp>
      <p:sp>
        <p:nvSpPr>
          <p:cNvPr id="21" name="Shape 16"/>
          <p:cNvSpPr/>
          <p:nvPr/>
        </p:nvSpPr>
        <p:spPr>
          <a:xfrm>
            <a:off x="8789670" y="2471678"/>
            <a:ext cx="640080" cy="640080"/>
          </a:xfrm>
          <a:prstGeom prst="ellipse">
            <a:avLst/>
          </a:prstGeom>
          <a:solidFill>
            <a:srgbClr val="FF5A00"/>
          </a:solidFill>
          <a:ln w="12700">
            <a:solidFill>
              <a:srgbClr val="FF5A00"/>
            </a:solidFill>
            <a:prstDash val="solid"/>
          </a:ln>
        </p:spPr>
        <p:txBody>
          <a:bodyPr/>
          <a:lstStyle/>
          <a:p>
            <a:endParaRPr lang="es-ES"/>
          </a:p>
        </p:txBody>
      </p:sp>
      <p:pic>
        <p:nvPicPr>
          <p:cNvPr id="22" name="Image 3" descr="preencoded.png"/>
          <p:cNvPicPr>
            <a:picLocks noChangeAspect="1"/>
          </p:cNvPicPr>
          <p:nvPr/>
        </p:nvPicPr>
        <p:blipFill>
          <a:blip r:embed="rId7"/>
          <a:stretch>
            <a:fillRect/>
          </a:stretch>
        </p:blipFill>
        <p:spPr>
          <a:xfrm>
            <a:off x="8917686" y="2599694"/>
            <a:ext cx="384048" cy="384048"/>
          </a:xfrm>
          <a:prstGeom prst="rect">
            <a:avLst/>
          </a:prstGeom>
        </p:spPr>
      </p:pic>
      <p:sp>
        <p:nvSpPr>
          <p:cNvPr id="23" name="Text 17"/>
          <p:cNvSpPr/>
          <p:nvPr/>
        </p:nvSpPr>
        <p:spPr>
          <a:xfrm>
            <a:off x="8103870" y="3248918"/>
            <a:ext cx="2011680" cy="320040"/>
          </a:xfrm>
          <a:prstGeom prst="rect">
            <a:avLst/>
          </a:prstGeom>
          <a:noFill/>
          <a:ln/>
        </p:spPr>
        <p:txBody>
          <a:bodyPr wrap="square" lIns="0" tIns="0" rIns="0" bIns="0" rtlCol="0" anchor="t"/>
          <a:lstStyle/>
          <a:p>
            <a:pPr marL="0" indent="0" algn="ctr">
              <a:buNone/>
            </a:pPr>
            <a:r>
              <a:rPr lang="en-US" sz="1100" b="1" kern="0" spc="100" dirty="0">
                <a:solidFill>
                  <a:srgbClr val="161630"/>
                </a:solidFill>
                <a:latin typeface="Gotham Medium" pitchFamily="34" charset="0"/>
                <a:ea typeface="Gotham Medium" pitchFamily="34" charset="-122"/>
                <a:cs typeface="Gotham Medium" pitchFamily="34" charset="-120"/>
              </a:rPr>
              <a:t>BÚSQUEDA SECTORIAL</a:t>
            </a:r>
            <a:endParaRPr lang="en-US" sz="1100" dirty="0"/>
          </a:p>
        </p:txBody>
      </p:sp>
      <p:sp>
        <p:nvSpPr>
          <p:cNvPr id="24" name="Text 18"/>
          <p:cNvSpPr/>
          <p:nvPr/>
        </p:nvSpPr>
        <p:spPr>
          <a:xfrm>
            <a:off x="8149590" y="3568958"/>
            <a:ext cx="1920240" cy="457200"/>
          </a:xfrm>
          <a:prstGeom prst="rect">
            <a:avLst/>
          </a:prstGeom>
          <a:noFill/>
          <a:ln/>
        </p:spPr>
        <p:txBody>
          <a:bodyPr wrap="square" lIns="0" tIns="0" rIns="0" bIns="0" rtlCol="0" anchor="t"/>
          <a:lstStyle/>
          <a:p>
            <a:pPr marL="0" indent="0" algn="ctr">
              <a:buNone/>
            </a:pPr>
            <a:r>
              <a:rPr lang="en-US" sz="1000" dirty="0">
                <a:solidFill>
                  <a:srgbClr val="8B8A90"/>
                </a:solidFill>
                <a:latin typeface="Gotham Book" pitchFamily="34" charset="0"/>
                <a:ea typeface="Gotham Book" pitchFamily="34" charset="-122"/>
                <a:cs typeface="Gotham Book" pitchFamily="34" charset="-120"/>
              </a:rPr>
              <a:t>Para defender líneas en convocatorias.</a:t>
            </a:r>
            <a:endParaRPr lang="en-US" sz="1000" dirty="0"/>
          </a:p>
        </p:txBody>
      </p:sp>
      <p:sp>
        <p:nvSpPr>
          <p:cNvPr id="25" name="Shape 19"/>
          <p:cNvSpPr/>
          <p:nvPr/>
        </p:nvSpPr>
        <p:spPr>
          <a:xfrm>
            <a:off x="880110" y="4300478"/>
            <a:ext cx="9349740" cy="914400"/>
          </a:xfrm>
          <a:prstGeom prst="rect">
            <a:avLst/>
          </a:prstGeom>
          <a:solidFill>
            <a:srgbClr val="161630"/>
          </a:solidFill>
          <a:ln w="12700">
            <a:solidFill>
              <a:srgbClr val="161630"/>
            </a:solidFill>
            <a:prstDash val="solid"/>
          </a:ln>
        </p:spPr>
        <p:txBody>
          <a:bodyPr/>
          <a:lstStyle/>
          <a:p>
            <a:endParaRPr lang="es-ES"/>
          </a:p>
        </p:txBody>
      </p:sp>
      <p:sp>
        <p:nvSpPr>
          <p:cNvPr id="26" name="Text 20"/>
          <p:cNvSpPr/>
          <p:nvPr/>
        </p:nvSpPr>
        <p:spPr>
          <a:xfrm>
            <a:off x="1154430" y="4300478"/>
            <a:ext cx="8915400" cy="914400"/>
          </a:xfrm>
          <a:prstGeom prst="rect">
            <a:avLst/>
          </a:prstGeom>
          <a:noFill/>
          <a:ln/>
        </p:spPr>
        <p:txBody>
          <a:bodyPr wrap="square" lIns="0" tIns="0" rIns="0" bIns="0" rtlCol="0" anchor="ctr"/>
          <a:lstStyle/>
          <a:p>
            <a:pPr marL="0" indent="0" algn="l">
              <a:buNone/>
            </a:pPr>
            <a:r>
              <a:rPr lang="en-US" sz="1300" dirty="0">
                <a:solidFill>
                  <a:srgbClr val="FFFFFF"/>
                </a:solidFill>
                <a:latin typeface="Gotham Book" pitchFamily="34" charset="0"/>
                <a:ea typeface="Gotham Book" pitchFamily="34" charset="-122"/>
                <a:cs typeface="Gotham Book" pitchFamily="34" charset="-120"/>
              </a:rPr>
              <a:t>Las cuatro son rigurosas, necesarias y forman parte del oficio académico.
</a:t>
            </a:r>
            <a:r>
              <a:rPr lang="en-US" sz="1400" b="1" dirty="0">
                <a:solidFill>
                  <a:srgbClr val="FFB030"/>
                </a:solidFill>
                <a:latin typeface="Gotham Book" pitchFamily="34" charset="0"/>
                <a:ea typeface="Gotham Book" pitchFamily="34" charset="-122"/>
                <a:cs typeface="Gotham Book" pitchFamily="34" charset="-120"/>
              </a:rPr>
              <a:t>Pero ninguna es vigilancia tecnológica.</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48640" y="868680"/>
            <a:ext cx="9464040" cy="502920"/>
          </a:xfrm>
          <a:prstGeom prst="rect">
            <a:avLst/>
          </a:prstGeom>
          <a:noFill/>
          <a:ln/>
        </p:spPr>
        <p:txBody>
          <a:bodyPr wrap="square" lIns="0" tIns="0" rIns="0" bIns="0" rtlCol="0" anchor="t"/>
          <a:lstStyle/>
          <a:p>
            <a:pPr marL="0" indent="0" algn="l">
              <a:buNone/>
            </a:pPr>
            <a:r>
              <a:rPr lang="en-US" sz="2400" b="1" kern="0" spc="100" dirty="0">
                <a:solidFill>
                  <a:srgbClr val="161630"/>
                </a:solidFill>
                <a:latin typeface="Gotham Bold" pitchFamily="34" charset="0"/>
                <a:ea typeface="Gotham Bold" pitchFamily="34" charset="-122"/>
                <a:cs typeface="Gotham Bold" pitchFamily="34" charset="-120"/>
              </a:rPr>
              <a:t>Dos personas, la misma base de datos</a:t>
            </a:r>
            <a:endParaRPr lang="en-US" sz="2400" dirty="0"/>
          </a:p>
        </p:txBody>
      </p:sp>
      <p:sp>
        <p:nvSpPr>
          <p:cNvPr id="3" name="Shape 1"/>
          <p:cNvSpPr/>
          <p:nvPr/>
        </p:nvSpPr>
        <p:spPr>
          <a:xfrm>
            <a:off x="548640" y="1417320"/>
            <a:ext cx="548640" cy="0"/>
          </a:xfrm>
          <a:prstGeom prst="line">
            <a:avLst/>
          </a:prstGeom>
          <a:noFill/>
          <a:ln w="38100">
            <a:solidFill>
              <a:srgbClr val="FF5A00"/>
            </a:solidFill>
            <a:prstDash val="solid"/>
          </a:ln>
        </p:spPr>
        <p:txBody>
          <a:bodyPr/>
          <a:lstStyle/>
          <a:p>
            <a:endParaRPr lang="es-ES"/>
          </a:p>
        </p:txBody>
      </p:sp>
      <p:sp>
        <p:nvSpPr>
          <p:cNvPr id="4" name="Text 2"/>
          <p:cNvSpPr/>
          <p:nvPr/>
        </p:nvSpPr>
        <p:spPr>
          <a:xfrm>
            <a:off x="548640" y="1481328"/>
            <a:ext cx="9464040" cy="292608"/>
          </a:xfrm>
          <a:prstGeom prst="rect">
            <a:avLst/>
          </a:prstGeom>
          <a:noFill/>
          <a:ln/>
        </p:spPr>
        <p:txBody>
          <a:bodyPr wrap="square" lIns="0" tIns="0" rIns="0" bIns="0" rtlCol="0" anchor="t"/>
          <a:lstStyle/>
          <a:p>
            <a:pPr marL="0" indent="0" algn="l">
              <a:buNone/>
            </a:pPr>
            <a:r>
              <a:rPr lang="en-US" sz="1000" b="1" kern="0" spc="200" dirty="0">
                <a:solidFill>
                  <a:srgbClr val="8B8A90"/>
                </a:solidFill>
                <a:latin typeface="Gotham Medium" pitchFamily="34" charset="0"/>
                <a:ea typeface="Gotham Medium" pitchFamily="34" charset="-122"/>
                <a:cs typeface="Gotham Medium" pitchFamily="34" charset="-120"/>
              </a:rPr>
              <a:t>MISMO VERBO, PROPÓSITOS OPUESTOS</a:t>
            </a:r>
            <a:endParaRPr lang="en-US" sz="1000" dirty="0"/>
          </a:p>
        </p:txBody>
      </p:sp>
      <p:sp>
        <p:nvSpPr>
          <p:cNvPr id="5" name="Shape 3"/>
          <p:cNvSpPr/>
          <p:nvPr/>
        </p:nvSpPr>
        <p:spPr>
          <a:xfrm>
            <a:off x="891540" y="1829920"/>
            <a:ext cx="4617720" cy="3520440"/>
          </a:xfrm>
          <a:prstGeom prst="rect">
            <a:avLst/>
          </a:prstGeom>
          <a:solidFill>
            <a:srgbClr val="FFFFFF"/>
          </a:solidFill>
          <a:ln w="19050">
            <a:solidFill>
              <a:srgbClr val="D8D4D0"/>
            </a:solidFill>
            <a:prstDash val="solid"/>
          </a:ln>
        </p:spPr>
        <p:txBody>
          <a:bodyPr/>
          <a:lstStyle/>
          <a:p>
            <a:endParaRPr lang="es-ES"/>
          </a:p>
        </p:txBody>
      </p:sp>
      <p:sp>
        <p:nvSpPr>
          <p:cNvPr id="6" name="Shape 4"/>
          <p:cNvSpPr/>
          <p:nvPr/>
        </p:nvSpPr>
        <p:spPr>
          <a:xfrm>
            <a:off x="891540" y="1829920"/>
            <a:ext cx="4617720" cy="502920"/>
          </a:xfrm>
          <a:prstGeom prst="rect">
            <a:avLst/>
          </a:prstGeom>
          <a:solidFill>
            <a:srgbClr val="8B8A90"/>
          </a:solidFill>
          <a:ln w="12700">
            <a:solidFill>
              <a:srgbClr val="8B8A90"/>
            </a:solidFill>
            <a:prstDash val="solid"/>
          </a:ln>
        </p:spPr>
        <p:txBody>
          <a:bodyPr/>
          <a:lstStyle/>
          <a:p>
            <a:endParaRPr lang="es-ES"/>
          </a:p>
        </p:txBody>
      </p:sp>
      <p:sp>
        <p:nvSpPr>
          <p:cNvPr id="7" name="Text 5"/>
          <p:cNvSpPr/>
          <p:nvPr/>
        </p:nvSpPr>
        <p:spPr>
          <a:xfrm>
            <a:off x="891540" y="1829920"/>
            <a:ext cx="4617720" cy="502920"/>
          </a:xfrm>
          <a:prstGeom prst="rect">
            <a:avLst/>
          </a:prstGeom>
          <a:noFill/>
          <a:ln/>
        </p:spPr>
        <p:txBody>
          <a:bodyPr wrap="square" lIns="0" tIns="0" rIns="0" bIns="0" rtlCol="0" anchor="ctr"/>
          <a:lstStyle/>
          <a:p>
            <a:pPr marL="0" indent="0" algn="ctr">
              <a:buNone/>
            </a:pPr>
            <a:r>
              <a:rPr lang="en-US" sz="1300" b="1" kern="0" spc="200" dirty="0">
                <a:solidFill>
                  <a:srgbClr val="FFFFFF"/>
                </a:solidFill>
                <a:latin typeface="Gotham Medium" pitchFamily="34" charset="0"/>
                <a:ea typeface="Gotham Medium" pitchFamily="34" charset="-122"/>
                <a:cs typeface="Gotham Medium" pitchFamily="34" charset="-120"/>
              </a:rPr>
              <a:t>BUSCAR PARA ESCRIBIR</a:t>
            </a:r>
            <a:endParaRPr lang="en-US" sz="1300" dirty="0"/>
          </a:p>
        </p:txBody>
      </p:sp>
      <p:sp>
        <p:nvSpPr>
          <p:cNvPr id="8" name="Text 6"/>
          <p:cNvSpPr/>
          <p:nvPr/>
        </p:nvSpPr>
        <p:spPr>
          <a:xfrm>
            <a:off x="1120140" y="2515720"/>
            <a:ext cx="4160520" cy="228600"/>
          </a:xfrm>
          <a:prstGeom prst="rect">
            <a:avLst/>
          </a:prstGeom>
          <a:noFill/>
          <a:ln/>
        </p:spPr>
        <p:txBody>
          <a:bodyPr wrap="square" lIns="0" tIns="0" rIns="0" bIns="0" rtlCol="0" anchor="t"/>
          <a:lstStyle/>
          <a:p>
            <a:pPr marL="0" indent="0" algn="l">
              <a:buNone/>
            </a:pPr>
            <a:r>
              <a:rPr lang="en-US" sz="900" b="1" kern="0" spc="100" dirty="0">
                <a:solidFill>
                  <a:srgbClr val="8B8A90"/>
                </a:solidFill>
                <a:latin typeface="Gotham Medium" pitchFamily="34" charset="0"/>
                <a:ea typeface="Gotham Medium" pitchFamily="34" charset="-122"/>
                <a:cs typeface="Gotham Medium" pitchFamily="34" charset="-120"/>
              </a:rPr>
              <a:t>Pregunta guía:</a:t>
            </a:r>
            <a:endParaRPr lang="en-US" sz="900" dirty="0"/>
          </a:p>
        </p:txBody>
      </p:sp>
      <p:sp>
        <p:nvSpPr>
          <p:cNvPr id="9" name="Text 7"/>
          <p:cNvSpPr/>
          <p:nvPr/>
        </p:nvSpPr>
        <p:spPr>
          <a:xfrm>
            <a:off x="1120140" y="2744320"/>
            <a:ext cx="4160520" cy="365760"/>
          </a:xfrm>
          <a:prstGeom prst="rect">
            <a:avLst/>
          </a:prstGeom>
          <a:noFill/>
          <a:ln/>
        </p:spPr>
        <p:txBody>
          <a:bodyPr wrap="square" lIns="0" tIns="0" rIns="0" bIns="0" rtlCol="0" anchor="t"/>
          <a:lstStyle/>
          <a:p>
            <a:pPr marL="0" indent="0" algn="l">
              <a:buNone/>
            </a:pPr>
            <a:r>
              <a:rPr lang="en-US" sz="1600" i="1" dirty="0">
                <a:solidFill>
                  <a:srgbClr val="161630"/>
                </a:solidFill>
                <a:latin typeface="Gotham Light" pitchFamily="34" charset="0"/>
                <a:ea typeface="Gotham Light" pitchFamily="34" charset="-122"/>
                <a:cs typeface="Gotham Light" pitchFamily="34" charset="-120"/>
              </a:rPr>
              <a:t>¿Qué se ha dicho sobre X?</a:t>
            </a:r>
            <a:endParaRPr lang="en-US" sz="1600" dirty="0"/>
          </a:p>
        </p:txBody>
      </p:sp>
      <p:sp>
        <p:nvSpPr>
          <p:cNvPr id="10" name="Text 8"/>
          <p:cNvSpPr/>
          <p:nvPr/>
        </p:nvSpPr>
        <p:spPr>
          <a:xfrm>
            <a:off x="1120140" y="3384400"/>
            <a:ext cx="4160520" cy="228600"/>
          </a:xfrm>
          <a:prstGeom prst="rect">
            <a:avLst/>
          </a:prstGeom>
          <a:noFill/>
          <a:ln/>
        </p:spPr>
        <p:txBody>
          <a:bodyPr wrap="square" lIns="0" tIns="0" rIns="0" bIns="0" rtlCol="0" anchor="t"/>
          <a:lstStyle/>
          <a:p>
            <a:pPr marL="0" indent="0" algn="l">
              <a:buNone/>
            </a:pPr>
            <a:r>
              <a:rPr lang="en-US" sz="900" b="1" kern="0" spc="100" dirty="0">
                <a:solidFill>
                  <a:srgbClr val="8B8A90"/>
                </a:solidFill>
                <a:latin typeface="Gotham Medium" pitchFamily="34" charset="0"/>
                <a:ea typeface="Gotham Medium" pitchFamily="34" charset="-122"/>
                <a:cs typeface="Gotham Medium" pitchFamily="34" charset="-120"/>
              </a:rPr>
              <a:t>Producto:</a:t>
            </a:r>
            <a:endParaRPr lang="en-US" sz="900" dirty="0"/>
          </a:p>
        </p:txBody>
      </p:sp>
      <p:sp>
        <p:nvSpPr>
          <p:cNvPr id="11" name="Text 9"/>
          <p:cNvSpPr/>
          <p:nvPr/>
        </p:nvSpPr>
        <p:spPr>
          <a:xfrm>
            <a:off x="1120140" y="3613000"/>
            <a:ext cx="4160520" cy="1554480"/>
          </a:xfrm>
          <a:prstGeom prst="rect">
            <a:avLst/>
          </a:prstGeom>
          <a:noFill/>
          <a:ln/>
        </p:spPr>
        <p:txBody>
          <a:bodyPr wrap="square" lIns="0" tIns="0" rIns="0" bIns="0" rtlCol="0" anchor="t"/>
          <a:lstStyle/>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Bibliografía citada</a:t>
            </a: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Estado del arte de un campo</a:t>
            </a: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Marco teórico para una propuesta</a:t>
            </a:r>
            <a:endParaRPr lang="en-US" sz="1200" dirty="0"/>
          </a:p>
        </p:txBody>
      </p:sp>
      <p:sp>
        <p:nvSpPr>
          <p:cNvPr id="12" name="Shape 10"/>
          <p:cNvSpPr/>
          <p:nvPr/>
        </p:nvSpPr>
        <p:spPr>
          <a:xfrm>
            <a:off x="5737860" y="1829920"/>
            <a:ext cx="4617720" cy="3520440"/>
          </a:xfrm>
          <a:prstGeom prst="rect">
            <a:avLst/>
          </a:prstGeom>
          <a:solidFill>
            <a:srgbClr val="FFFFFF"/>
          </a:solidFill>
          <a:ln w="19050">
            <a:solidFill>
              <a:srgbClr val="FF5A00"/>
            </a:solidFill>
            <a:prstDash val="solid"/>
          </a:ln>
        </p:spPr>
        <p:txBody>
          <a:bodyPr/>
          <a:lstStyle/>
          <a:p>
            <a:endParaRPr lang="es-ES"/>
          </a:p>
        </p:txBody>
      </p:sp>
      <p:sp>
        <p:nvSpPr>
          <p:cNvPr id="13" name="Shape 11"/>
          <p:cNvSpPr/>
          <p:nvPr/>
        </p:nvSpPr>
        <p:spPr>
          <a:xfrm>
            <a:off x="5737860" y="1829920"/>
            <a:ext cx="4617720" cy="502920"/>
          </a:xfrm>
          <a:prstGeom prst="rect">
            <a:avLst/>
          </a:prstGeom>
          <a:solidFill>
            <a:srgbClr val="FF5A00"/>
          </a:solidFill>
          <a:ln w="12700">
            <a:solidFill>
              <a:srgbClr val="FF5A00"/>
            </a:solidFill>
            <a:prstDash val="solid"/>
          </a:ln>
        </p:spPr>
        <p:txBody>
          <a:bodyPr/>
          <a:lstStyle/>
          <a:p>
            <a:endParaRPr lang="es-ES"/>
          </a:p>
        </p:txBody>
      </p:sp>
      <p:sp>
        <p:nvSpPr>
          <p:cNvPr id="14" name="Text 12"/>
          <p:cNvSpPr/>
          <p:nvPr/>
        </p:nvSpPr>
        <p:spPr>
          <a:xfrm>
            <a:off x="5737860" y="1829920"/>
            <a:ext cx="4617720" cy="502920"/>
          </a:xfrm>
          <a:prstGeom prst="rect">
            <a:avLst/>
          </a:prstGeom>
          <a:noFill/>
          <a:ln/>
        </p:spPr>
        <p:txBody>
          <a:bodyPr wrap="square" lIns="0" tIns="0" rIns="0" bIns="0" rtlCol="0" anchor="ctr"/>
          <a:lstStyle/>
          <a:p>
            <a:pPr marL="0" indent="0" algn="ctr">
              <a:buNone/>
            </a:pPr>
            <a:r>
              <a:rPr lang="en-US" sz="1300" b="1" kern="0" spc="200" dirty="0">
                <a:solidFill>
                  <a:srgbClr val="FFFFFF"/>
                </a:solidFill>
                <a:latin typeface="Gotham Medium" pitchFamily="34" charset="0"/>
                <a:ea typeface="Gotham Medium" pitchFamily="34" charset="-122"/>
                <a:cs typeface="Gotham Medium" pitchFamily="34" charset="-120"/>
              </a:rPr>
              <a:t>BUSCAR PARA DECIDIR</a:t>
            </a:r>
            <a:endParaRPr lang="en-US" sz="1300" dirty="0"/>
          </a:p>
        </p:txBody>
      </p:sp>
      <p:sp>
        <p:nvSpPr>
          <p:cNvPr id="15" name="Text 13"/>
          <p:cNvSpPr/>
          <p:nvPr/>
        </p:nvSpPr>
        <p:spPr>
          <a:xfrm>
            <a:off x="5966460" y="2515720"/>
            <a:ext cx="4160520" cy="228600"/>
          </a:xfrm>
          <a:prstGeom prst="rect">
            <a:avLst/>
          </a:prstGeom>
          <a:noFill/>
          <a:ln/>
        </p:spPr>
        <p:txBody>
          <a:bodyPr wrap="square" lIns="0" tIns="0" rIns="0" bIns="0" rtlCol="0" anchor="t"/>
          <a:lstStyle/>
          <a:p>
            <a:pPr marL="0" indent="0" algn="l">
              <a:buNone/>
            </a:pPr>
            <a:r>
              <a:rPr lang="en-US" sz="900" b="1" kern="0" spc="100" dirty="0">
                <a:solidFill>
                  <a:srgbClr val="8B8A90"/>
                </a:solidFill>
                <a:latin typeface="Gotham Medium" pitchFamily="34" charset="0"/>
                <a:ea typeface="Gotham Medium" pitchFamily="34" charset="-122"/>
                <a:cs typeface="Gotham Medium" pitchFamily="34" charset="-120"/>
              </a:rPr>
              <a:t>Preguntas guía:</a:t>
            </a:r>
            <a:endParaRPr lang="en-US" sz="900" dirty="0"/>
          </a:p>
        </p:txBody>
      </p:sp>
      <p:sp>
        <p:nvSpPr>
          <p:cNvPr id="16" name="Text 14"/>
          <p:cNvSpPr/>
          <p:nvPr/>
        </p:nvSpPr>
        <p:spPr>
          <a:xfrm>
            <a:off x="5966460" y="2744320"/>
            <a:ext cx="4160520" cy="640080"/>
          </a:xfrm>
          <a:prstGeom prst="rect">
            <a:avLst/>
          </a:prstGeom>
          <a:noFill/>
          <a:ln/>
        </p:spPr>
        <p:txBody>
          <a:bodyPr wrap="square" lIns="0" tIns="0" rIns="0" bIns="0" rtlCol="0" anchor="t"/>
          <a:lstStyle/>
          <a:p>
            <a:pPr marL="0" indent="0" algn="l">
              <a:lnSpc>
                <a:spcPct val="120000"/>
              </a:lnSpc>
              <a:buNone/>
            </a:pPr>
            <a:r>
              <a:rPr lang="en-US" sz="1300" i="1" dirty="0">
                <a:solidFill>
                  <a:srgbClr val="161630"/>
                </a:solidFill>
                <a:latin typeface="Gotham Light" pitchFamily="34" charset="0"/>
                <a:ea typeface="Gotham Light" pitchFamily="34" charset="-122"/>
                <a:cs typeface="Gotham Light" pitchFamily="34" charset="-120"/>
              </a:rPr>
              <a:t>¿Qué patentar? ¿Con quién aliarnos?</a:t>
            </a:r>
            <a:endParaRPr lang="en-US" sz="1300" dirty="0"/>
          </a:p>
          <a:p>
            <a:pPr marL="0" indent="0" algn="l">
              <a:lnSpc>
                <a:spcPct val="120000"/>
              </a:lnSpc>
              <a:buNone/>
            </a:pPr>
            <a:r>
              <a:rPr lang="en-US" sz="1300" i="1" dirty="0">
                <a:solidFill>
                  <a:srgbClr val="161630"/>
                </a:solidFill>
                <a:latin typeface="Gotham Light" pitchFamily="34" charset="0"/>
                <a:ea typeface="Gotham Light" pitchFamily="34" charset="-122"/>
                <a:cs typeface="Gotham Light" pitchFamily="34" charset="-120"/>
              </a:rPr>
              <a:t>¿Qué licenciar? ¿Qué mercado mirar?</a:t>
            </a:r>
            <a:endParaRPr lang="en-US" sz="1300" dirty="0"/>
          </a:p>
        </p:txBody>
      </p:sp>
      <p:sp>
        <p:nvSpPr>
          <p:cNvPr id="17" name="Text 15"/>
          <p:cNvSpPr/>
          <p:nvPr/>
        </p:nvSpPr>
        <p:spPr>
          <a:xfrm>
            <a:off x="5966460" y="3613000"/>
            <a:ext cx="4160520" cy="228600"/>
          </a:xfrm>
          <a:prstGeom prst="rect">
            <a:avLst/>
          </a:prstGeom>
          <a:noFill/>
          <a:ln/>
        </p:spPr>
        <p:txBody>
          <a:bodyPr wrap="square" lIns="0" tIns="0" rIns="0" bIns="0" rtlCol="0" anchor="t"/>
          <a:lstStyle/>
          <a:p>
            <a:pPr marL="0" indent="0" algn="l">
              <a:buNone/>
            </a:pPr>
            <a:r>
              <a:rPr lang="en-US" sz="900" b="1" kern="0" spc="100" dirty="0">
                <a:solidFill>
                  <a:srgbClr val="8B8A90"/>
                </a:solidFill>
                <a:latin typeface="Gotham Medium" pitchFamily="34" charset="0"/>
                <a:ea typeface="Gotham Medium" pitchFamily="34" charset="-122"/>
                <a:cs typeface="Gotham Medium" pitchFamily="34" charset="-120"/>
              </a:rPr>
              <a:t>Producto:</a:t>
            </a:r>
            <a:endParaRPr lang="en-US" sz="900" dirty="0"/>
          </a:p>
        </p:txBody>
      </p:sp>
      <p:sp>
        <p:nvSpPr>
          <p:cNvPr id="18" name="Text 16"/>
          <p:cNvSpPr/>
          <p:nvPr/>
        </p:nvSpPr>
        <p:spPr>
          <a:xfrm>
            <a:off x="5966460" y="3841600"/>
            <a:ext cx="4160520" cy="1371600"/>
          </a:xfrm>
          <a:prstGeom prst="rect">
            <a:avLst/>
          </a:prstGeom>
          <a:noFill/>
          <a:ln/>
        </p:spPr>
        <p:txBody>
          <a:bodyPr wrap="square" lIns="0" tIns="0" rIns="0" bIns="0" rtlCol="0" anchor="t"/>
          <a:lstStyle/>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Una recomendación accionable</a:t>
            </a: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Una decisión informada de inversión</a:t>
            </a:r>
            <a:endParaRPr lang="en-US" sz="1200" dirty="0"/>
          </a:p>
          <a:p>
            <a:pPr marL="0" indent="0" algn="l">
              <a:lnSpc>
                <a:spcPct val="140000"/>
              </a:lnSpc>
              <a:buNone/>
            </a:pPr>
            <a:r>
              <a:rPr lang="en-US" sz="1200" dirty="0">
                <a:solidFill>
                  <a:srgbClr val="161630"/>
                </a:solidFill>
                <a:latin typeface="Gotham Book" pitchFamily="34" charset="0"/>
                <a:ea typeface="Gotham Book" pitchFamily="34" charset="-122"/>
                <a:cs typeface="Gotham Book" pitchFamily="34" charset="-120"/>
              </a:rPr>
              <a:t>· Una conversación lista para la industria</a:t>
            </a:r>
            <a:endParaRPr lang="en-US" sz="1200" dirty="0"/>
          </a:p>
        </p:txBody>
      </p:sp>
      <p:sp>
        <p:nvSpPr>
          <p:cNvPr id="19" name="Text 17"/>
          <p:cNvSpPr/>
          <p:nvPr/>
        </p:nvSpPr>
        <p:spPr>
          <a:xfrm>
            <a:off x="1345707" y="5533239"/>
            <a:ext cx="7869905" cy="634295"/>
          </a:xfrm>
          <a:prstGeom prst="rect">
            <a:avLst/>
          </a:prstGeom>
          <a:noFill/>
          <a:ln/>
        </p:spPr>
        <p:txBody>
          <a:bodyPr wrap="square" lIns="0" tIns="0" rIns="0" bIns="0" rtlCol="0" anchor="ctr"/>
          <a:lstStyle/>
          <a:p>
            <a:pPr marL="0" indent="0" algn="ctr">
              <a:buNone/>
            </a:pPr>
            <a:r>
              <a:rPr lang="en-US" sz="1600" i="1" dirty="0">
                <a:solidFill>
                  <a:srgbClr val="161630"/>
                </a:solidFill>
                <a:latin typeface="Gotham Light" pitchFamily="34" charset="0"/>
                <a:ea typeface="Gotham Light" pitchFamily="34" charset="-122"/>
                <a:cs typeface="Gotham Light" pitchFamily="34" charset="-120"/>
              </a:rPr>
              <a:t>Mismas bases de datos: Lens · Scopus · PatentScope · Espacenet.   Mismo verbo: BUSCAR.   Lo que cambia es la pregunta.</a:t>
            </a:r>
            <a:endParaRPr lang="en-US" sz="1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7f6e601-0592-4ac5-90e2-0a7f5f372133" xsi:nil="true"/>
    <lcf76f155ced4ddcb4097134ff3c332f xmlns="2f81b250-7d1b-47c8-b342-45383501d7a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499E320FEF324C4D8BBE2E04F899F88D" ma:contentTypeVersion="14" ma:contentTypeDescription="Crear nuevo documento." ma:contentTypeScope="" ma:versionID="1d9fd624263d48b948ab0ad66eb98c00">
  <xsd:schema xmlns:xsd="http://www.w3.org/2001/XMLSchema" xmlns:xs="http://www.w3.org/2001/XMLSchema" xmlns:p="http://schemas.microsoft.com/office/2006/metadata/properties" xmlns:ns2="2f81b250-7d1b-47c8-b342-45383501d7a1" xmlns:ns3="d7f6e601-0592-4ac5-90e2-0a7f5f372133" targetNamespace="http://schemas.microsoft.com/office/2006/metadata/properties" ma:root="true" ma:fieldsID="a38417776af46074642608cecd4686fd" ns2:_="" ns3:_="">
    <xsd:import namespace="2f81b250-7d1b-47c8-b342-45383501d7a1"/>
    <xsd:import namespace="d7f6e601-0592-4ac5-90e2-0a7f5f37213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81b250-7d1b-47c8-b342-45383501d7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Etiquetas de imagen" ma:readOnly="false" ma:fieldId="{5cf76f15-5ced-4ddc-b409-7134ff3c332f}" ma:taxonomyMulti="true" ma:sspId="c6963e27-d887-42cf-8331-eb3c4552a8f7"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7f6e601-0592-4ac5-90e2-0a7f5f372133"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9891cc1-ec7a-4471-a564-332e777ab995}" ma:internalName="TaxCatchAll" ma:showField="CatchAllData" ma:web="d7f6e601-0592-4ac5-90e2-0a7f5f3721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A88245-0934-4D2B-A627-040BC3796FE4}">
  <ds:schemaRefs>
    <ds:schemaRef ds:uri="http://schemas.microsoft.com/sharepoint/v3/contenttype/forms"/>
  </ds:schemaRefs>
</ds:datastoreItem>
</file>

<file path=customXml/itemProps2.xml><?xml version="1.0" encoding="utf-8"?>
<ds:datastoreItem xmlns:ds="http://schemas.openxmlformats.org/officeDocument/2006/customXml" ds:itemID="{FDA084E0-8F64-4E6D-9FEB-4D5B7603AE35}">
  <ds:schemaRefs>
    <ds:schemaRef ds:uri="http://schemas.microsoft.com/office/2006/metadata/properties"/>
    <ds:schemaRef ds:uri="http://schemas.microsoft.com/office/infopath/2007/PartnerControls"/>
    <ds:schemaRef ds:uri="d7f6e601-0592-4ac5-90e2-0a7f5f372133"/>
    <ds:schemaRef ds:uri="2f81b250-7d1b-47c8-b342-45383501d7a1"/>
  </ds:schemaRefs>
</ds:datastoreItem>
</file>

<file path=customXml/itemProps3.xml><?xml version="1.0" encoding="utf-8"?>
<ds:datastoreItem xmlns:ds="http://schemas.openxmlformats.org/officeDocument/2006/customXml" ds:itemID="{CECC7575-020D-4EC6-AF7E-5846583092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81b250-7d1b-47c8-b342-45383501d7a1"/>
    <ds:schemaRef ds:uri="d7f6e601-0592-4ac5-90e2-0a7f5f3721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TotalTime>
  <Words>4423</Words>
  <Application>Microsoft Office PowerPoint</Application>
  <PresentationFormat>Panorámica</PresentationFormat>
  <Paragraphs>580</Paragraphs>
  <Slides>39</Slides>
  <Notes>39</Notes>
  <HiddenSlides>3</HiddenSlides>
  <MMClips>0</MMClips>
  <ScaleCrop>false</ScaleCrop>
  <HeadingPairs>
    <vt:vector size="4" baseType="variant">
      <vt:variant>
        <vt:lpstr>Tema</vt:lpstr>
      </vt:variant>
      <vt:variant>
        <vt:i4>1</vt:i4>
      </vt:variant>
      <vt:variant>
        <vt:lpstr>Títulos de diapositiva</vt:lpstr>
      </vt:variant>
      <vt:variant>
        <vt:i4>39</vt:i4>
      </vt:variant>
    </vt:vector>
  </HeadingPairs>
  <TitlesOfParts>
    <vt:vector size="40"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Cómo desarrollar capacidades de Vigilancia Tecnológica en universidades</dc:title>
  <dc:subject>CEDIA · IGNOVA 2026</dc:subject>
  <dc:creator>Sebastián Jaramillo Sierra · 10X Thinking</dc:creator>
  <cp:lastModifiedBy>10X Sebastian Jessie Serna</cp:lastModifiedBy>
  <cp:revision>3</cp:revision>
  <dcterms:created xsi:type="dcterms:W3CDTF">2026-05-05T14:43:42Z</dcterms:created>
  <dcterms:modified xsi:type="dcterms:W3CDTF">2026-05-26T17:40:03Z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0x010100499E320FEF324C4D8BBE2E04F899F88D</vt:lpwstr>
  </property>
</Properties>
</file>